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6" r:id="rId2"/>
    <p:sldId id="259" r:id="rId3"/>
    <p:sldId id="260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4" r:id="rId14"/>
    <p:sldId id="275" r:id="rId15"/>
    <p:sldId id="277" r:id="rId16"/>
    <p:sldId id="278" r:id="rId17"/>
    <p:sldId id="280" r:id="rId1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69" autoAdjust="0"/>
    <p:restoredTop sz="94660"/>
  </p:normalViewPr>
  <p:slideViewPr>
    <p:cSldViewPr>
      <p:cViewPr varScale="1">
        <p:scale>
          <a:sx n="99" d="100"/>
          <a:sy n="9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</p:grpSp>
      <p:sp>
        <p:nvSpPr>
          <p:cNvPr id="1537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1537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1B6AF-9A0F-49C7-8FE2-CAF37208E4A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75257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85E7D-1E96-4FD0-A8FA-2FC8C60FD5F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10691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3B89E-17C7-47BE-A3D8-9E089997497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48749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A7D68-E2D8-45E2-B026-C146FDBD77E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02323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DADB32-4E22-433F-A96D-94AE7669372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75106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2EF78B-5F3C-4155-A9EF-E140CD104B3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83184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39BE98-FC88-42F1-B941-A7EEE1A4879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26626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1EFB7-DA60-495C-B76B-020FDDAFE41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99650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041F9-B6C7-4B27-8678-4E5B71791F3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33598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F222A1-FB20-4B26-A88E-9B57EC1B492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68281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420EE-33F4-4956-B857-B022E8E33AC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54465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78128D-D4E0-44D4-9107-3FEC3483873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59816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fld id="{C488F7E8-16D8-4531-AE8F-ED38FE11A20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434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434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434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434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434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</p:grpSp>
        <p:sp>
          <p:nvSpPr>
            <p:cNvPr id="1434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  <p:sp>
          <p:nvSpPr>
            <p:cNvPr id="1434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</p:grpSp>
      <p:sp>
        <p:nvSpPr>
          <p:cNvPr id="1434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435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435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8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sz="4000" dirty="0" smtClean="0">
                <a:latin typeface="Times New Roman" pitchFamily="18" charset="0"/>
              </a:rPr>
              <a:t>Ch. 6. ACIDS &amp; BASES</a:t>
            </a:r>
            <a:endParaRPr lang="ko-KR" altLang="en-US" sz="4000" dirty="0" smtClean="0">
              <a:latin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en-US" altLang="ko-KR" sz="2800" dirty="0" smtClean="0">
                <a:latin typeface="Times New Roman" pitchFamily="18" charset="0"/>
              </a:rPr>
              <a:t> 6-1. Definitions</a:t>
            </a:r>
          </a:p>
          <a:p>
            <a:pPr lvl="1" eaLnBrk="1" hangingPunct="1">
              <a:defRPr/>
            </a:pPr>
            <a:r>
              <a:rPr lang="en-US" altLang="ko-KR" sz="2400" dirty="0" smtClean="0">
                <a:latin typeface="Times New Roman" pitchFamily="18" charset="0"/>
              </a:rPr>
              <a:t>Alchemist’s</a:t>
            </a:r>
          </a:p>
          <a:p>
            <a:pPr lvl="2" eaLnBrk="1" hangingPunct="1">
              <a:defRPr/>
            </a:pPr>
            <a:r>
              <a:rPr lang="en-US" altLang="ko-KR" sz="2000" dirty="0" smtClean="0">
                <a:latin typeface="Times New Roman" pitchFamily="18" charset="0"/>
              </a:rPr>
              <a:t>Acids: sour, release gases by reacting with metals, turn litmus paper red</a:t>
            </a:r>
          </a:p>
          <a:p>
            <a:pPr lvl="2" eaLnBrk="1" hangingPunct="1">
              <a:defRPr/>
            </a:pPr>
            <a:r>
              <a:rPr lang="en-US" altLang="ko-KR" sz="2000" dirty="0" smtClean="0">
                <a:latin typeface="Times New Roman" pitchFamily="18" charset="0"/>
              </a:rPr>
              <a:t>Bases: bitter, slippery, turn litmus paper blue, neutralize acids</a:t>
            </a:r>
          </a:p>
          <a:p>
            <a:pPr lvl="1" eaLnBrk="1" hangingPunct="1">
              <a:defRPr/>
            </a:pPr>
            <a:r>
              <a:rPr lang="en-US" altLang="ko-KR" sz="2400" dirty="0" err="1" smtClean="0">
                <a:latin typeface="Times New Roman" pitchFamily="18" charset="0"/>
              </a:rPr>
              <a:t>Arrehnius</a:t>
            </a:r>
            <a:r>
              <a:rPr lang="en-US" altLang="ko-KR" sz="2400" dirty="0" smtClean="0">
                <a:latin typeface="Times New Roman" pitchFamily="18" charset="0"/>
              </a:rPr>
              <a:t>, 1887</a:t>
            </a:r>
          </a:p>
          <a:p>
            <a:pPr lvl="2" eaLnBrk="1" hangingPunct="1">
              <a:defRPr/>
            </a:pPr>
            <a:r>
              <a:rPr lang="en-US" altLang="ko-KR" sz="2000" dirty="0" smtClean="0">
                <a:latin typeface="Times New Roman" pitchFamily="18" charset="0"/>
              </a:rPr>
              <a:t>Acids: produce H</a:t>
            </a:r>
            <a:r>
              <a:rPr lang="en-US" altLang="ko-KR" sz="2000" baseline="30000" dirty="0" smtClean="0">
                <a:latin typeface="Times New Roman" pitchFamily="18" charset="0"/>
              </a:rPr>
              <a:t>+</a:t>
            </a:r>
            <a:r>
              <a:rPr lang="en-US" altLang="ko-KR" sz="2000" dirty="0" smtClean="0">
                <a:latin typeface="Times New Roman" pitchFamily="18" charset="0"/>
              </a:rPr>
              <a:t> by dissociation in an aqueous soln.</a:t>
            </a:r>
          </a:p>
          <a:p>
            <a:pPr lvl="2" eaLnBrk="1" hangingPunct="1">
              <a:defRPr/>
            </a:pPr>
            <a:r>
              <a:rPr lang="en-US" altLang="ko-KR" sz="2000" dirty="0" smtClean="0">
                <a:latin typeface="Times New Roman" pitchFamily="18" charset="0"/>
              </a:rPr>
              <a:t>Bases: produce OH</a:t>
            </a:r>
            <a:r>
              <a:rPr lang="en-US" altLang="ko-KR" sz="2000" baseline="30000" dirty="0" smtClean="0">
                <a:latin typeface="Times New Roman" pitchFamily="18" charset="0"/>
              </a:rPr>
              <a:t>-</a:t>
            </a:r>
            <a:r>
              <a:rPr lang="en-US" altLang="ko-KR" sz="2000" dirty="0" smtClean="0">
                <a:latin typeface="Times New Roman" pitchFamily="18" charset="0"/>
              </a:rPr>
              <a:t> by dissociation in an aqueous soln.</a:t>
            </a:r>
          </a:p>
          <a:p>
            <a:pPr lvl="1" eaLnBrk="1" hangingPunct="1">
              <a:defRPr/>
            </a:pPr>
            <a:r>
              <a:rPr lang="en-US" altLang="ko-KR" sz="2400" u="sng" dirty="0" err="1" smtClean="0">
                <a:latin typeface="Times New Roman" pitchFamily="18" charset="0"/>
              </a:rPr>
              <a:t>Brǿnsted</a:t>
            </a:r>
            <a:r>
              <a:rPr lang="en-US" altLang="ko-KR" sz="2400" u="sng" dirty="0" smtClean="0">
                <a:latin typeface="Times New Roman" pitchFamily="18" charset="0"/>
              </a:rPr>
              <a:t> &amp; Lowry, 1923</a:t>
            </a:r>
          </a:p>
          <a:p>
            <a:pPr lvl="2" eaLnBrk="1" hangingPunct="1">
              <a:defRPr/>
            </a:pPr>
            <a:r>
              <a:rPr lang="en-US" altLang="ko-KR" sz="2000" dirty="0" smtClean="0">
                <a:latin typeface="Times New Roman" pitchFamily="18" charset="0"/>
              </a:rPr>
              <a:t>Acids: donate H</a:t>
            </a:r>
            <a:r>
              <a:rPr lang="en-US" altLang="ko-KR" sz="2000" baseline="30000" dirty="0" smtClean="0">
                <a:latin typeface="Times New Roman" pitchFamily="18" charset="0"/>
              </a:rPr>
              <a:t>+</a:t>
            </a:r>
            <a:r>
              <a:rPr lang="en-US" altLang="ko-KR" sz="2000" dirty="0" smtClean="0">
                <a:latin typeface="Times New Roman" pitchFamily="18" charset="0"/>
              </a:rPr>
              <a:t>.</a:t>
            </a:r>
          </a:p>
          <a:p>
            <a:pPr lvl="2" eaLnBrk="1" hangingPunct="1">
              <a:defRPr/>
            </a:pPr>
            <a:r>
              <a:rPr lang="en-US" altLang="ko-KR" sz="2000" dirty="0" smtClean="0">
                <a:latin typeface="Times New Roman" pitchFamily="18" charset="0"/>
              </a:rPr>
              <a:t>Bases: accept H</a:t>
            </a:r>
            <a:r>
              <a:rPr lang="en-US" altLang="ko-KR" sz="2000" baseline="30000" dirty="0" smtClean="0">
                <a:latin typeface="Times New Roman" pitchFamily="18" charset="0"/>
              </a:rPr>
              <a:t>+</a:t>
            </a:r>
            <a:r>
              <a:rPr lang="en-US" altLang="ko-KR" sz="2000" dirty="0" smtClean="0">
                <a:latin typeface="Times New Roman" pitchFamily="18" charset="0"/>
              </a:rPr>
              <a:t>.</a:t>
            </a: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Lewis, 1938</a:t>
            </a:r>
          </a:p>
          <a:p>
            <a:pPr lvl="2" eaLnBrk="1" hangingPunct="1">
              <a:defRPr/>
            </a:pPr>
            <a:r>
              <a:rPr lang="en-US" altLang="ko-KR" sz="2000" dirty="0" smtClean="0">
                <a:latin typeface="Times New Roman" pitchFamily="18" charset="0"/>
              </a:rPr>
              <a:t>Acids: </a:t>
            </a:r>
            <a:r>
              <a:rPr lang="en-US" altLang="ko-KR" sz="2000" dirty="0" err="1" smtClean="0">
                <a:latin typeface="Times New Roman" pitchFamily="18" charset="0"/>
              </a:rPr>
              <a:t>aceept</a:t>
            </a:r>
            <a:r>
              <a:rPr lang="en-US" altLang="ko-KR" sz="2000" dirty="0" smtClean="0">
                <a:latin typeface="Times New Roman" pitchFamily="18" charset="0"/>
              </a:rPr>
              <a:t> electron pairs</a:t>
            </a:r>
          </a:p>
          <a:p>
            <a:pPr lvl="2" eaLnBrk="1" hangingPunct="1">
              <a:defRPr/>
            </a:pPr>
            <a:r>
              <a:rPr lang="en-US" altLang="ko-KR" sz="2000" dirty="0" smtClean="0">
                <a:latin typeface="Times New Roman" pitchFamily="18" charset="0"/>
              </a:rPr>
              <a:t>Bases: donate electron pairs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altLang="ko-KR" sz="2800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49275"/>
            <a:ext cx="8229600" cy="575945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6-9. Alkalinity</a:t>
            </a:r>
            <a:endParaRPr lang="en-US" altLang="ko-KR" baseline="-25000" dirty="0" smtClean="0">
              <a:latin typeface="Times New Roman" pitchFamily="18" charset="0"/>
            </a:endParaRPr>
          </a:p>
          <a:p>
            <a:pPr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Definition: Capacity of water to consume (or accept) proton</a:t>
            </a:r>
          </a:p>
          <a:p>
            <a:pPr lvl="1"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Causes:</a:t>
            </a:r>
            <a:endParaRPr lang="en-US" altLang="ko-KR" baseline="-25000" dirty="0" smtClean="0">
              <a:latin typeface="Times New Roman" pitchFamily="18" charset="0"/>
            </a:endParaRPr>
          </a:p>
          <a:p>
            <a:pPr lvl="2" eaLnBrk="1" hangingPunct="1">
              <a:defRPr/>
            </a:pPr>
            <a:r>
              <a:rPr lang="en-US" altLang="ko-KR" dirty="0" err="1" smtClean="0">
                <a:latin typeface="Times New Roman" pitchFamily="18" charset="0"/>
              </a:rPr>
              <a:t>Cartbonate</a:t>
            </a:r>
            <a:r>
              <a:rPr lang="en-US" altLang="ko-KR" dirty="0" smtClean="0">
                <a:latin typeface="Times New Roman" pitchFamily="18" charset="0"/>
              </a:rPr>
              <a:t> alkalinity = mHCO</a:t>
            </a:r>
            <a:r>
              <a:rPr lang="en-US" altLang="ko-KR" baseline="-25000" dirty="0" smtClean="0">
                <a:latin typeface="Times New Roman" pitchFamily="18" charset="0"/>
              </a:rPr>
              <a:t>3</a:t>
            </a:r>
            <a:r>
              <a:rPr lang="en-US" altLang="ko-KR" baseline="30000" dirty="0" smtClean="0">
                <a:latin typeface="Times New Roman" pitchFamily="18" charset="0"/>
              </a:rPr>
              <a:t>-</a:t>
            </a:r>
            <a:r>
              <a:rPr lang="en-US" altLang="ko-KR" dirty="0" smtClean="0">
                <a:latin typeface="Times New Roman" pitchFamily="18" charset="0"/>
              </a:rPr>
              <a:t> + 2mCO</a:t>
            </a:r>
            <a:r>
              <a:rPr lang="en-US" altLang="ko-KR" baseline="-25000" dirty="0" smtClean="0">
                <a:latin typeface="Times New Roman" pitchFamily="18" charset="0"/>
              </a:rPr>
              <a:t>3</a:t>
            </a:r>
            <a:r>
              <a:rPr lang="en-US" altLang="ko-KR" baseline="30000" dirty="0" smtClean="0">
                <a:latin typeface="Times New Roman" pitchFamily="18" charset="0"/>
              </a:rPr>
              <a:t>2-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Caustic alkalinity = </a:t>
            </a:r>
            <a:r>
              <a:rPr lang="en-US" altLang="ko-KR" dirty="0" err="1" smtClean="0">
                <a:latin typeface="Times New Roman" pitchFamily="18" charset="0"/>
              </a:rPr>
              <a:t>mOH</a:t>
            </a:r>
            <a:r>
              <a:rPr lang="en-US" altLang="ko-KR" baseline="30000" dirty="0" smtClean="0">
                <a:latin typeface="Times New Roman" pitchFamily="18" charset="0"/>
              </a:rPr>
              <a:t>-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Other alkalinities: NH</a:t>
            </a:r>
            <a:r>
              <a:rPr lang="en-US" altLang="ko-KR" baseline="-25000" dirty="0" smtClean="0">
                <a:latin typeface="Times New Roman" pitchFamily="18" charset="0"/>
              </a:rPr>
              <a:t>3</a:t>
            </a:r>
            <a:r>
              <a:rPr lang="en-US" altLang="ko-KR" dirty="0" smtClean="0">
                <a:latin typeface="Times New Roman" pitchFamily="18" charset="0"/>
              </a:rPr>
              <a:t>, silicate, borate, etc.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Total alkalinity=sum of all threes above</a:t>
            </a:r>
          </a:p>
          <a:p>
            <a:pPr lvl="1"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49275"/>
            <a:ext cx="8229600" cy="5759450"/>
          </a:xfrm>
        </p:spPr>
        <p:txBody>
          <a:bodyPr>
            <a:normAutofit/>
          </a:bodyPr>
          <a:lstStyle/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Significance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Indicate the tolerance (buffer capacity) of s system to the acid impact</a:t>
            </a:r>
          </a:p>
          <a:p>
            <a:pPr lvl="1"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Measurement</a:t>
            </a:r>
            <a:endParaRPr lang="en-US" altLang="ko-KR" baseline="-25000" dirty="0" smtClean="0">
              <a:latin typeface="Times New Roman" pitchFamily="18" charset="0"/>
            </a:endParaRP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Titration by 0.02N </a:t>
            </a:r>
            <a:r>
              <a:rPr lang="en-US" altLang="ko-KR" dirty="0" err="1" smtClean="0">
                <a:latin typeface="Times New Roman" pitchFamily="18" charset="0"/>
              </a:rPr>
              <a:t>HCl</a:t>
            </a:r>
            <a:r>
              <a:rPr lang="en-US" altLang="ko-KR" dirty="0" smtClean="0">
                <a:latin typeface="Times New Roman" pitchFamily="18" charset="0"/>
              </a:rPr>
              <a:t> or H</a:t>
            </a:r>
            <a:r>
              <a:rPr lang="en-US" altLang="ko-KR" baseline="-25000" dirty="0" smtClean="0">
                <a:latin typeface="Times New Roman" pitchFamily="18" charset="0"/>
              </a:rPr>
              <a:t>2</a:t>
            </a:r>
            <a:r>
              <a:rPr lang="en-US" altLang="ko-KR" dirty="0" smtClean="0">
                <a:latin typeface="Times New Roman" pitchFamily="18" charset="0"/>
              </a:rPr>
              <a:t>SO</a:t>
            </a:r>
            <a:r>
              <a:rPr lang="en-US" altLang="ko-KR" baseline="-25000" dirty="0" smtClean="0">
                <a:latin typeface="Times New Roman" pitchFamily="18" charset="0"/>
              </a:rPr>
              <a:t>4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End points: pH = 4.5 (actually it depends on C</a:t>
            </a:r>
            <a:r>
              <a:rPr lang="en-US" altLang="ko-KR" baseline="-25000" dirty="0" smtClean="0">
                <a:latin typeface="Times New Roman" pitchFamily="18" charset="0"/>
              </a:rPr>
              <a:t>T</a:t>
            </a:r>
            <a:r>
              <a:rPr lang="en-US" altLang="ko-KR" dirty="0" smtClean="0">
                <a:latin typeface="Times New Roman" pitchFamily="18" charset="0"/>
              </a:rPr>
              <a:t>)</a:t>
            </a:r>
          </a:p>
          <a:p>
            <a:pPr lvl="1"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Reports as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mg/L CaCO3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9458" name="Rectangle 2"/>
              <p:cNvSpPr>
                <a:spLocks noGrp="1" noChangeArrowheads="1"/>
              </p:cNvSpPr>
              <p:nvPr>
                <p:ph type="body" idx="4294967295"/>
              </p:nvPr>
            </p:nvSpPr>
            <p:spPr>
              <a:xfrm>
                <a:off x="468313" y="549275"/>
                <a:ext cx="8229600" cy="5759450"/>
              </a:xfrm>
            </p:spPr>
            <p:txBody>
              <a:bodyPr>
                <a:normAutofit lnSpcReduction="10000"/>
              </a:bodyPr>
              <a:lstStyle/>
              <a:p>
                <a:pPr eaLnBrk="1" hangingPunct="1">
                  <a:defRPr/>
                </a:pPr>
                <a:r>
                  <a:rPr lang="en-US" altLang="ko-KR" dirty="0" smtClean="0">
                    <a:latin typeface="Times New Roman" pitchFamily="18" charset="0"/>
                  </a:rPr>
                  <a:t>6-10. Buffer Capacity</a:t>
                </a:r>
                <a:endParaRPr lang="en-US" altLang="ko-KR" baseline="-25000" dirty="0" smtClean="0">
                  <a:latin typeface="Times New Roman" pitchFamily="18" charset="0"/>
                </a:endParaRPr>
              </a:p>
              <a:p>
                <a:pPr eaLnBrk="1" hangingPunct="1">
                  <a:defRPr/>
                </a:pPr>
                <a:endParaRPr lang="en-US" altLang="ko-KR" dirty="0" smtClean="0">
                  <a:latin typeface="Times New Roman" pitchFamily="18" charset="0"/>
                </a:endParaRPr>
              </a:p>
              <a:p>
                <a:pPr lvl="1" eaLnBrk="1" hangingPunct="1">
                  <a:defRPr/>
                </a:pPr>
                <a:r>
                  <a:rPr lang="en-US" altLang="ko-KR" dirty="0" smtClean="0">
                    <a:latin typeface="Times New Roman" pitchFamily="18" charset="0"/>
                  </a:rPr>
                  <a:t>Definition: Amount of base to change unit pH</a:t>
                </a:r>
              </a:p>
              <a:p>
                <a:pPr lvl="1" eaLnBrk="1" hangingPunct="1">
                  <a:defRPr/>
                </a:pPr>
                <a14:m>
                  <m:oMath xmlns:m="http://schemas.openxmlformats.org/officeDocument/2006/math">
                    <m:r>
                      <a:rPr lang="ko-KR" altLang="en-US" i="1" smtClean="0">
                        <a:latin typeface="Cambria Math"/>
                      </a:rPr>
                      <m:t>𝛽</m:t>
                    </m:r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𝑑𝐶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r>
                          <a:rPr lang="en-US" altLang="ko-KR" b="0" i="1" smtClean="0">
                            <a:latin typeface="Cambria Math"/>
                          </a:rPr>
                          <m:t>𝑑𝑝𝐻</m:t>
                        </m:r>
                      </m:den>
                    </m:f>
                    <m:r>
                      <a:rPr lang="en-US" altLang="ko-KR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altLang="ko-KR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𝑑𝐶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𝐴</m:t>
                            </m:r>
                          </m:sub>
                        </m:sSub>
                      </m:num>
                      <m:den>
                        <m:r>
                          <a:rPr lang="en-US" altLang="ko-KR" i="1">
                            <a:latin typeface="Cambria Math"/>
                          </a:rPr>
                          <m:t>𝑑𝑝𝐻</m:t>
                        </m:r>
                      </m:den>
                    </m:f>
                  </m:oMath>
                </a14:m>
                <a:endParaRPr lang="en-US" altLang="ko-KR" dirty="0" smtClean="0">
                  <a:latin typeface="Times New Roman" pitchFamily="18" charset="0"/>
                </a:endParaRPr>
              </a:p>
              <a:p>
                <a:pPr lvl="1" eaLnBrk="1" hangingPunct="1">
                  <a:defRPr/>
                </a:pPr>
                <a:r>
                  <a:rPr lang="en-US" altLang="ko-KR" dirty="0" smtClean="0">
                    <a:latin typeface="Times New Roman" pitchFamily="18" charset="0"/>
                  </a:rPr>
                  <a:t>Significance –Somewhat similar to alkalinity, and additionally</a:t>
                </a:r>
                <a:endParaRPr lang="en-US" altLang="ko-KR" baseline="-25000" dirty="0" smtClean="0">
                  <a:latin typeface="Times New Roman" pitchFamily="18" charset="0"/>
                </a:endParaRPr>
              </a:p>
              <a:p>
                <a:pPr lvl="2" eaLnBrk="1" hangingPunct="1">
                  <a:defRPr/>
                </a:pPr>
                <a:r>
                  <a:rPr lang="en-US" altLang="ko-KR" dirty="0" smtClean="0">
                    <a:latin typeface="Times New Roman" pitchFamily="18" charset="0"/>
                  </a:rPr>
                  <a:t>Help understand the reactions controlling the pH</a:t>
                </a:r>
                <a:endParaRPr lang="en-US" altLang="ko-KR" baseline="30000" dirty="0" smtClean="0">
                  <a:latin typeface="Times New Roman" pitchFamily="18" charset="0"/>
                </a:endParaRPr>
              </a:p>
              <a:p>
                <a:pPr lvl="2" eaLnBrk="1" hangingPunct="1">
                  <a:defRPr/>
                </a:pPr>
                <a:r>
                  <a:rPr lang="en-US" altLang="ko-KR" dirty="0" smtClean="0">
                    <a:latin typeface="Times New Roman" pitchFamily="18" charset="0"/>
                  </a:rPr>
                  <a:t>Can be used to understand the evolution of pH and CO2 </a:t>
                </a:r>
                <a:r>
                  <a:rPr lang="en-US" altLang="ko-KR" dirty="0" smtClean="0">
                    <a:latin typeface="Times New Roman" pitchFamily="18" charset="0"/>
                    <a:sym typeface="Wingdings" panose="05000000000000000000" pitchFamily="2" charset="2"/>
                  </a:rPr>
                  <a:t> mineral alteration esp. during </a:t>
                </a:r>
                <a:r>
                  <a:rPr lang="en-US" altLang="ko-KR" dirty="0" err="1" smtClean="0">
                    <a:latin typeface="Times New Roman" pitchFamily="18" charset="0"/>
                    <a:sym typeface="Wingdings" panose="05000000000000000000" pitchFamily="2" charset="2"/>
                  </a:rPr>
                  <a:t>diagenesis</a:t>
                </a:r>
                <a:r>
                  <a:rPr lang="en-US" altLang="ko-KR" dirty="0" smtClean="0">
                    <a:latin typeface="Times New Roman" pitchFamily="18" charset="0"/>
                    <a:sym typeface="Wingdings" panose="05000000000000000000" pitchFamily="2" charset="2"/>
                  </a:rPr>
                  <a:t>?</a:t>
                </a:r>
              </a:p>
              <a:p>
                <a:pPr lvl="2" eaLnBrk="1" hangingPunct="1">
                  <a:defRPr/>
                </a:pPr>
                <a:r>
                  <a:rPr lang="en-US" altLang="ko-KR" dirty="0" smtClean="0">
                    <a:latin typeface="Times New Roman" pitchFamily="18" charset="0"/>
                  </a:rPr>
                  <a:t>Applied to our thinking of the buffering of the environmental system w/r the conc. </a:t>
                </a:r>
                <a:r>
                  <a:rPr lang="en-US" altLang="ko-KR" dirty="0">
                    <a:latin typeface="Times New Roman" pitchFamily="18" charset="0"/>
                  </a:rPr>
                  <a:t>o</a:t>
                </a:r>
                <a:r>
                  <a:rPr lang="en-US" altLang="ko-KR" dirty="0" smtClean="0">
                    <a:latin typeface="Times New Roman" pitchFamily="18" charset="0"/>
                  </a:rPr>
                  <a:t>f other substances</a:t>
                </a:r>
              </a:p>
              <a:p>
                <a:pPr lvl="2" eaLnBrk="1" hangingPunct="1">
                  <a:defRPr/>
                </a:pPr>
                <a:r>
                  <a:rPr lang="en-US" altLang="ko-KR" dirty="0" smtClean="0">
                    <a:latin typeface="Times New Roman" pitchFamily="18" charset="0"/>
                  </a:rPr>
                  <a:t>Buffer solutions</a:t>
                </a:r>
                <a:endParaRPr lang="en-US" altLang="ko-KR" dirty="0" smtClean="0">
                  <a:latin typeface="Times New Roman" pitchFamily="18" charset="0"/>
                </a:endParaRPr>
              </a:p>
            </p:txBody>
          </p:sp>
        </mc:Choice>
        <mc:Fallback>
          <p:sp>
            <p:nvSpPr>
              <p:cNvPr id="19458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468313" y="549275"/>
                <a:ext cx="8229600" cy="5759450"/>
              </a:xfrm>
              <a:blipFill rotWithShape="1">
                <a:blip r:embed="rId2"/>
                <a:stretch>
                  <a:fillRect l="-963" t="-2434" r="-1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9458" name="Rectangle 2"/>
              <p:cNvSpPr>
                <a:spLocks noGrp="1" noChangeArrowheads="1"/>
              </p:cNvSpPr>
              <p:nvPr>
                <p:ph type="body" idx="4294967295"/>
              </p:nvPr>
            </p:nvSpPr>
            <p:spPr>
              <a:xfrm>
                <a:off x="468313" y="549275"/>
                <a:ext cx="8229600" cy="5759450"/>
              </a:xfrm>
            </p:spPr>
            <p:txBody>
              <a:bodyPr>
                <a:normAutofit/>
              </a:bodyPr>
              <a:lstStyle/>
              <a:p>
                <a:pPr lvl="1" eaLnBrk="1" hangingPunct="1">
                  <a:defRPr/>
                </a:pPr>
                <a:r>
                  <a:rPr lang="en-US" altLang="ko-KR" dirty="0" smtClean="0">
                    <a:latin typeface="Times New Roman" pitchFamily="18" charset="0"/>
                  </a:rPr>
                  <a:t>Buffer capacity of water</a:t>
                </a:r>
                <a:endParaRPr lang="en-US" altLang="ko-KR" dirty="0" smtClean="0">
                  <a:latin typeface="Times New Roman" pitchFamily="18" charset="0"/>
                </a:endParaRPr>
              </a:p>
              <a:p>
                <a:pPr lvl="2" eaLnBrk="1" hangingPunct="1">
                  <a:defRPr/>
                </a:pPr>
                <a:r>
                  <a:rPr lang="en-US" altLang="ko-KR" dirty="0" smtClean="0">
                    <a:latin typeface="Times New Roman" pitchFamily="18" charset="0"/>
                  </a:rPr>
                  <a:t>Think of titration of pure water with </a:t>
                </a:r>
                <a:r>
                  <a:rPr lang="en-US" altLang="ko-KR" dirty="0" err="1" smtClean="0">
                    <a:latin typeface="Times New Roman" pitchFamily="18" charset="0"/>
                  </a:rPr>
                  <a:t>NaOH</a:t>
                </a:r>
                <a:endParaRPr lang="en-US" altLang="ko-KR" dirty="0" smtClean="0">
                  <a:latin typeface="Times New Roman" pitchFamily="18" charset="0"/>
                </a:endParaRPr>
              </a:p>
              <a:p>
                <a:pPr lvl="2" eaLnBrk="1" hangingPunct="1">
                  <a:defRPr/>
                </a:pPr>
                <a:r>
                  <a:rPr lang="en-US" altLang="ko-KR" dirty="0" smtClean="0">
                    <a:latin typeface="Times New Roman" pitchFamily="18" charset="0"/>
                  </a:rPr>
                  <a:t>Charge balance:  [H</a:t>
                </a:r>
                <a:r>
                  <a:rPr lang="en-US" altLang="ko-KR" baseline="30000" dirty="0" smtClean="0">
                    <a:latin typeface="Times New Roman" pitchFamily="18" charset="0"/>
                  </a:rPr>
                  <a:t>+</a:t>
                </a:r>
                <a:r>
                  <a:rPr lang="en-US" altLang="ko-KR" dirty="0" smtClean="0">
                    <a:latin typeface="Times New Roman" pitchFamily="18" charset="0"/>
                  </a:rPr>
                  <a:t>] + [Na</a:t>
                </a:r>
                <a:r>
                  <a:rPr lang="en-US" altLang="ko-KR" baseline="30000" dirty="0">
                    <a:latin typeface="Times New Roman" pitchFamily="18" charset="0"/>
                  </a:rPr>
                  <a:t>+</a:t>
                </a:r>
                <a:r>
                  <a:rPr lang="en-US" altLang="ko-KR" dirty="0" smtClean="0">
                    <a:latin typeface="Times New Roman" pitchFamily="18" charset="0"/>
                  </a:rPr>
                  <a:t>] = [OH</a:t>
                </a:r>
                <a:r>
                  <a:rPr lang="en-US" altLang="ko-KR" baseline="30000" dirty="0" smtClean="0">
                    <a:latin typeface="Times New Roman" pitchFamily="18" charset="0"/>
                  </a:rPr>
                  <a:t>-</a:t>
                </a:r>
                <a:r>
                  <a:rPr lang="en-US" altLang="ko-KR" dirty="0" smtClean="0">
                    <a:latin typeface="Times New Roman" pitchFamily="18" charset="0"/>
                  </a:rPr>
                  <a:t>] </a:t>
                </a:r>
                <a:endParaRPr lang="en-US" altLang="ko-KR" dirty="0" smtClean="0">
                  <a:latin typeface="Times New Roman" pitchFamily="18" charset="0"/>
                </a:endParaRPr>
              </a:p>
              <a:p>
                <a:pPr lvl="2" eaLnBrk="1" hangingPunct="1">
                  <a:defRPr/>
                </a:pPr>
                <a:r>
                  <a:rPr lang="en-US" altLang="ko-KR" dirty="0" smtClean="0">
                    <a:latin typeface="Times New Roman" pitchFamily="18" charset="0"/>
                  </a:rPr>
                  <a:t>C</a:t>
                </a:r>
                <a:r>
                  <a:rPr lang="en-US" altLang="ko-KR" baseline="-25000" dirty="0" smtClean="0">
                    <a:latin typeface="Times New Roman" pitchFamily="18" charset="0"/>
                  </a:rPr>
                  <a:t>B</a:t>
                </a:r>
                <a:r>
                  <a:rPr lang="en-US" altLang="ko-KR" dirty="0" smtClean="0">
                    <a:latin typeface="Times New Roman" pitchFamily="18" charset="0"/>
                  </a:rPr>
                  <a:t> </a:t>
                </a:r>
                <a:r>
                  <a:rPr lang="en-US" altLang="ko-KR" dirty="0">
                    <a:latin typeface="Times New Roman" pitchFamily="18" charset="0"/>
                  </a:rPr>
                  <a:t>= [Na</a:t>
                </a:r>
                <a:r>
                  <a:rPr lang="en-US" altLang="ko-KR" baseline="30000" dirty="0" smtClean="0">
                    <a:latin typeface="Times New Roman" pitchFamily="18" charset="0"/>
                  </a:rPr>
                  <a:t>+</a:t>
                </a:r>
                <a:r>
                  <a:rPr lang="en-US" altLang="ko-KR" dirty="0" smtClean="0">
                    <a:latin typeface="Times New Roman" pitchFamily="18" charset="0"/>
                  </a:rPr>
                  <a:t>]</a:t>
                </a:r>
              </a:p>
              <a:p>
                <a:pPr lvl="2" eaLnBrk="1" hangingPunct="1">
                  <a:defRPr/>
                </a:pPr>
                <a:r>
                  <a:rPr lang="en-US" altLang="ko-KR" dirty="0" smtClean="0">
                    <a:latin typeface="Times New Roman" pitchFamily="18" charset="0"/>
                  </a:rPr>
                  <a:t>Thus, </a:t>
                </a:r>
              </a:p>
              <a:p>
                <a:pPr lvl="3" eaLnBrk="1" hangingPunct="1">
                  <a:defRPr/>
                </a:pPr>
                <a:r>
                  <a:rPr lang="en-US" altLang="ko-KR" dirty="0">
                    <a:latin typeface="Times New Roman" pitchFamily="18" charset="0"/>
                  </a:rPr>
                  <a:t>C</a:t>
                </a:r>
                <a:r>
                  <a:rPr lang="en-US" altLang="ko-KR" baseline="-25000" dirty="0">
                    <a:latin typeface="Times New Roman" pitchFamily="18" charset="0"/>
                  </a:rPr>
                  <a:t>B</a:t>
                </a:r>
                <a:r>
                  <a:rPr lang="en-US" altLang="ko-KR" dirty="0">
                    <a:latin typeface="Times New Roman" pitchFamily="18" charset="0"/>
                  </a:rPr>
                  <a:t> = [OH</a:t>
                </a:r>
                <a:r>
                  <a:rPr lang="en-US" altLang="ko-KR" baseline="30000" dirty="0">
                    <a:latin typeface="Times New Roman" pitchFamily="18" charset="0"/>
                  </a:rPr>
                  <a:t>-</a:t>
                </a:r>
                <a:r>
                  <a:rPr lang="en-US" altLang="ko-KR" dirty="0">
                    <a:latin typeface="Times New Roman" pitchFamily="18" charset="0"/>
                  </a:rPr>
                  <a:t>] </a:t>
                </a:r>
                <a:r>
                  <a:rPr lang="en-US" altLang="ko-KR" dirty="0" smtClean="0">
                    <a:latin typeface="Times New Roman" pitchFamily="18" charset="0"/>
                  </a:rPr>
                  <a:t>- </a:t>
                </a:r>
                <a:r>
                  <a:rPr lang="en-US" altLang="ko-KR" dirty="0">
                    <a:latin typeface="Times New Roman" pitchFamily="18" charset="0"/>
                  </a:rPr>
                  <a:t>[H</a:t>
                </a:r>
                <a:r>
                  <a:rPr lang="en-US" altLang="ko-KR" baseline="30000" dirty="0" smtClean="0">
                    <a:latin typeface="Times New Roman" pitchFamily="18" charset="0"/>
                  </a:rPr>
                  <a:t>+</a:t>
                </a:r>
                <a:r>
                  <a:rPr lang="en-US" altLang="ko-KR" dirty="0" smtClean="0">
                    <a:latin typeface="Times New Roman" pitchFamily="18" charset="0"/>
                  </a:rPr>
                  <a:t>] = Kw/</a:t>
                </a:r>
                <a:r>
                  <a:rPr lang="en-US" altLang="ko-KR" dirty="0">
                    <a:latin typeface="Times New Roman" pitchFamily="18" charset="0"/>
                  </a:rPr>
                  <a:t> [H</a:t>
                </a:r>
                <a:r>
                  <a:rPr lang="en-US" altLang="ko-KR" baseline="30000" dirty="0" smtClean="0">
                    <a:latin typeface="Times New Roman" pitchFamily="18" charset="0"/>
                  </a:rPr>
                  <a:t>+</a:t>
                </a:r>
                <a:r>
                  <a:rPr lang="en-US" altLang="ko-KR" dirty="0" smtClean="0">
                    <a:latin typeface="Times New Roman" pitchFamily="18" charset="0"/>
                  </a:rPr>
                  <a:t>] - </a:t>
                </a:r>
                <a:r>
                  <a:rPr lang="en-US" altLang="ko-KR" dirty="0">
                    <a:latin typeface="Times New Roman" pitchFamily="18" charset="0"/>
                  </a:rPr>
                  <a:t>[H</a:t>
                </a:r>
                <a:r>
                  <a:rPr lang="en-US" altLang="ko-KR" baseline="30000" dirty="0" smtClean="0">
                    <a:latin typeface="Times New Roman" pitchFamily="18" charset="0"/>
                  </a:rPr>
                  <a:t>+</a:t>
                </a:r>
                <a:r>
                  <a:rPr lang="en-US" altLang="ko-KR" dirty="0" smtClean="0">
                    <a:latin typeface="Times New Roman" pitchFamily="18" charset="0"/>
                  </a:rPr>
                  <a:t>]</a:t>
                </a:r>
              </a:p>
              <a:p>
                <a:pPr lvl="3" eaLnBrk="1" hangingPunct="1">
                  <a:defRPr/>
                </a:pP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/>
                      </a:rPr>
                      <m:t>𝑑</m:t>
                    </m:r>
                    <m:sSub>
                      <m:sSub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ko-KR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𝑤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[</m:t>
                                </m:r>
                                <m:sSup>
                                  <m:sSupPr>
                                    <m:ctrlPr>
                                      <a:rPr lang="en-US" altLang="ko-KR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b="0" i="1" smtClean="0">
                                        <a:latin typeface="Cambria Math"/>
                                      </a:rPr>
                                      <m:t>𝐻</m:t>
                                    </m:r>
                                  </m:e>
                                  <m:sup>
                                    <m:r>
                                      <a:rPr lang="en-US" altLang="ko-KR" b="0" i="1" smtClean="0">
                                        <a:latin typeface="Cambria Math"/>
                                      </a:rPr>
                                      <m:t>+</m:t>
                                    </m:r>
                                  </m:sup>
                                </m:sSup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]</m:t>
                                </m:r>
                              </m:e>
                              <m:sup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ko-KR" b="0" i="1" smtClean="0">
                                <a:latin typeface="Cambria Math"/>
                              </a:rPr>
                              <m:t> </m:t>
                            </m:r>
                          </m:den>
                        </m:f>
                        <m:r>
                          <a:rPr lang="en-US" altLang="ko-KR" b="0" i="1" smtClean="0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n-US" altLang="ko-KR" b="0" i="1" smtClean="0">
                        <a:latin typeface="Cambria Math"/>
                      </a:rPr>
                      <m:t>𝑑</m:t>
                    </m:r>
                    <m:sSup>
                      <m:sSup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/>
                          </a:rPr>
                          <m:t>[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𝐻</m:t>
                        </m:r>
                      </m:e>
                      <m:sup>
                        <m:r>
                          <a:rPr lang="en-US" altLang="ko-KR" b="0" i="1" smtClean="0">
                            <a:latin typeface="Cambria Math"/>
                          </a:rPr>
                          <m:t>+</m:t>
                        </m:r>
                      </m:sup>
                    </m:sSup>
                    <m:r>
                      <a:rPr lang="en-US" altLang="ko-KR" b="0" i="1" smtClean="0">
                        <a:latin typeface="Cambria Math"/>
                      </a:rPr>
                      <m:t>]</m:t>
                    </m:r>
                  </m:oMath>
                </a14:m>
                <a:endParaRPr lang="en-US" altLang="ko-KR" dirty="0" smtClean="0">
                  <a:latin typeface="Times New Roman" pitchFamily="18" charset="0"/>
                </a:endParaRPr>
              </a:p>
              <a:p>
                <a:pPr lvl="3" eaLnBrk="1" hangingPunct="1">
                  <a:defRPr/>
                </a:pPr>
                <a:r>
                  <a:rPr lang="en-US" altLang="ko-KR" dirty="0" smtClean="0">
                    <a:latin typeface="Times New Roman" pitchFamily="18" charset="0"/>
                  </a:rPr>
                  <a:t>By the way, pH = -log</a:t>
                </a:r>
                <a:r>
                  <a:rPr lang="en-US" altLang="ko-KR" baseline="-25000" dirty="0" smtClean="0">
                    <a:latin typeface="Times New Roman" pitchFamily="18" charset="0"/>
                  </a:rPr>
                  <a:t>10</a:t>
                </a:r>
                <a:r>
                  <a:rPr lang="en-US" altLang="ko-KR" dirty="0">
                    <a:latin typeface="Times New Roman" pitchFamily="18" charset="0"/>
                  </a:rPr>
                  <a:t> [H</a:t>
                </a:r>
                <a:r>
                  <a:rPr lang="en-US" altLang="ko-KR" baseline="30000" dirty="0" smtClean="0">
                    <a:latin typeface="Times New Roman" pitchFamily="18" charset="0"/>
                  </a:rPr>
                  <a:t>+</a:t>
                </a:r>
                <a:r>
                  <a:rPr lang="en-US" altLang="ko-KR" dirty="0" smtClean="0">
                    <a:latin typeface="Times New Roman" pitchFamily="18" charset="0"/>
                  </a:rPr>
                  <a:t>] = -</a:t>
                </a:r>
                <a:r>
                  <a:rPr lang="en-US" altLang="ko-KR" dirty="0" err="1" smtClean="0">
                    <a:latin typeface="Times New Roman" pitchFamily="18" charset="0"/>
                  </a:rPr>
                  <a:t>ln</a:t>
                </a:r>
                <a:r>
                  <a:rPr lang="en-US" altLang="ko-KR" dirty="0">
                    <a:latin typeface="Times New Roman" pitchFamily="18" charset="0"/>
                  </a:rPr>
                  <a:t> [H</a:t>
                </a:r>
                <a:r>
                  <a:rPr lang="en-US" altLang="ko-KR" baseline="30000" dirty="0" smtClean="0">
                    <a:latin typeface="Times New Roman" pitchFamily="18" charset="0"/>
                  </a:rPr>
                  <a:t>+</a:t>
                </a:r>
                <a:r>
                  <a:rPr lang="en-US" altLang="ko-KR" dirty="0" smtClean="0">
                    <a:latin typeface="Times New Roman" pitchFamily="18" charset="0"/>
                  </a:rPr>
                  <a:t>]/2.303</a:t>
                </a:r>
              </a:p>
              <a:p>
                <a:pPr lvl="3" eaLnBrk="1" hangingPunct="1">
                  <a:defRPr/>
                </a:pPr>
                <a:r>
                  <a:rPr lang="en-US" altLang="ko-KR" dirty="0" err="1" smtClean="0">
                    <a:latin typeface="Times New Roman" pitchFamily="18" charset="0"/>
                  </a:rPr>
                  <a:t>dpH</a:t>
                </a:r>
                <a:r>
                  <a:rPr lang="en-US" altLang="ko-KR" dirty="0">
                    <a:latin typeface="Times New Roman" pitchFamily="18" charset="0"/>
                  </a:rPr>
                  <a:t> = -1/(2.303 [H</a:t>
                </a:r>
                <a:r>
                  <a:rPr lang="en-US" altLang="ko-KR" baseline="30000" dirty="0" smtClean="0">
                    <a:latin typeface="Times New Roman" pitchFamily="18" charset="0"/>
                  </a:rPr>
                  <a:t>+</a:t>
                </a:r>
                <a:r>
                  <a:rPr lang="en-US" altLang="ko-KR" dirty="0" smtClean="0">
                    <a:latin typeface="Times New Roman" pitchFamily="18" charset="0"/>
                  </a:rPr>
                  <a:t>]) d[H</a:t>
                </a:r>
                <a:r>
                  <a:rPr lang="en-US" altLang="ko-KR" baseline="30000" dirty="0" smtClean="0">
                    <a:latin typeface="Times New Roman" pitchFamily="18" charset="0"/>
                  </a:rPr>
                  <a:t>+</a:t>
                </a:r>
                <a:r>
                  <a:rPr lang="en-US" altLang="ko-KR" dirty="0" smtClean="0">
                    <a:latin typeface="Times New Roman" pitchFamily="18" charset="0"/>
                  </a:rPr>
                  <a:t>]</a:t>
                </a:r>
              </a:p>
              <a:p>
                <a:pPr lvl="3" eaLnBrk="1" hangingPunct="1">
                  <a:defRPr/>
                </a:pPr>
                <a:r>
                  <a:rPr lang="en-US" altLang="ko-KR" dirty="0" smtClean="0">
                    <a:latin typeface="Times New Roman" pitchFamily="18" charset="0"/>
                  </a:rPr>
                  <a:t>d</a:t>
                </a:r>
                <a:r>
                  <a:rPr lang="en-US" altLang="ko-KR" dirty="0">
                    <a:latin typeface="Times New Roman" pitchFamily="18" charset="0"/>
                  </a:rPr>
                  <a:t> </a:t>
                </a:r>
                <a:r>
                  <a:rPr lang="en-US" altLang="ko-KR" dirty="0" smtClean="0">
                    <a:latin typeface="Times New Roman" pitchFamily="18" charset="0"/>
                  </a:rPr>
                  <a:t>C</a:t>
                </a:r>
                <a:r>
                  <a:rPr lang="en-US" altLang="ko-KR" baseline="-25000" dirty="0" smtClean="0">
                    <a:latin typeface="Times New Roman" pitchFamily="18" charset="0"/>
                  </a:rPr>
                  <a:t>B</a:t>
                </a:r>
                <a:r>
                  <a:rPr lang="en-US" altLang="ko-KR" dirty="0" smtClean="0">
                    <a:latin typeface="Times New Roman" pitchFamily="18" charset="0"/>
                  </a:rPr>
                  <a:t>/</a:t>
                </a:r>
                <a:r>
                  <a:rPr lang="en-US" altLang="ko-KR" dirty="0" err="1" smtClean="0">
                    <a:latin typeface="Times New Roman" pitchFamily="18" charset="0"/>
                  </a:rPr>
                  <a:t>dpH</a:t>
                </a:r>
                <a:r>
                  <a:rPr lang="en-US" altLang="ko-KR" dirty="0" smtClean="0">
                    <a:latin typeface="Times New Roman" pitchFamily="18" charset="0"/>
                  </a:rPr>
                  <a:t> = </a:t>
                </a:r>
                <a:r>
                  <a:rPr lang="en-US" altLang="ko-KR" dirty="0" smtClean="0">
                    <a:latin typeface="Symbol" panose="05050102010706020507" pitchFamily="18" charset="2"/>
                  </a:rPr>
                  <a:t>b</a:t>
                </a:r>
                <a:r>
                  <a:rPr lang="en-US" altLang="ko-KR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2.3(Kw/</a:t>
                </a:r>
                <a:r>
                  <a:rPr lang="en-US" altLang="ko-KR" dirty="0">
                    <a:latin typeface="Times New Roman" pitchFamily="18" charset="0"/>
                  </a:rPr>
                  <a:t> [H</a:t>
                </a:r>
                <a:r>
                  <a:rPr lang="en-US" altLang="ko-KR" baseline="30000" dirty="0" smtClean="0">
                    <a:latin typeface="Times New Roman" pitchFamily="18" charset="0"/>
                  </a:rPr>
                  <a:t>+</a:t>
                </a:r>
                <a:r>
                  <a:rPr lang="en-US" altLang="ko-KR" dirty="0" smtClean="0">
                    <a:latin typeface="Times New Roman" pitchFamily="18" charset="0"/>
                  </a:rPr>
                  <a:t>] + </a:t>
                </a:r>
                <a:r>
                  <a:rPr lang="en-US" altLang="ko-KR" dirty="0">
                    <a:latin typeface="Times New Roman" pitchFamily="18" charset="0"/>
                  </a:rPr>
                  <a:t>[H</a:t>
                </a:r>
                <a:r>
                  <a:rPr lang="en-US" altLang="ko-KR" baseline="30000" dirty="0" smtClean="0">
                    <a:latin typeface="Times New Roman" pitchFamily="18" charset="0"/>
                  </a:rPr>
                  <a:t>+</a:t>
                </a:r>
                <a:r>
                  <a:rPr lang="en-US" altLang="ko-KR" dirty="0" smtClean="0">
                    <a:latin typeface="Times New Roman" pitchFamily="18" charset="0"/>
                  </a:rPr>
                  <a:t>]) = 2.3([OH</a:t>
                </a:r>
                <a:r>
                  <a:rPr lang="en-US" altLang="ko-KR" baseline="30000" dirty="0" smtClean="0">
                    <a:latin typeface="Times New Roman" pitchFamily="18" charset="0"/>
                  </a:rPr>
                  <a:t>-</a:t>
                </a:r>
                <a:r>
                  <a:rPr lang="en-US" altLang="ko-KR" dirty="0" smtClean="0">
                    <a:latin typeface="Times New Roman" pitchFamily="18" charset="0"/>
                  </a:rPr>
                  <a:t>]+[</a:t>
                </a:r>
                <a:r>
                  <a:rPr lang="en-US" altLang="ko-KR" dirty="0">
                    <a:latin typeface="Times New Roman" pitchFamily="18" charset="0"/>
                  </a:rPr>
                  <a:t>H</a:t>
                </a:r>
                <a:r>
                  <a:rPr lang="en-US" altLang="ko-KR" baseline="30000" dirty="0" smtClean="0">
                    <a:latin typeface="Times New Roman" pitchFamily="18" charset="0"/>
                  </a:rPr>
                  <a:t>+</a:t>
                </a:r>
                <a:r>
                  <a:rPr lang="en-US" altLang="ko-KR" dirty="0" smtClean="0">
                    <a:latin typeface="Times New Roman" pitchFamily="18" charset="0"/>
                  </a:rPr>
                  <a:t>])</a:t>
                </a:r>
                <a:endParaRPr lang="en-US" altLang="ko-KR" dirty="0" smtClean="0">
                  <a:latin typeface="Times New Roman" pitchFamily="18" charset="0"/>
                </a:endParaRPr>
              </a:p>
            </p:txBody>
          </p:sp>
        </mc:Choice>
        <mc:Fallback>
          <p:sp>
            <p:nvSpPr>
              <p:cNvPr id="19458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468313" y="549275"/>
                <a:ext cx="8229600" cy="5759450"/>
              </a:xfrm>
              <a:blipFill rotWithShape="1">
                <a:blip r:embed="rId2"/>
                <a:stretch>
                  <a:fillRect t="-11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566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49275"/>
            <a:ext cx="8229600" cy="5759450"/>
          </a:xfrm>
        </p:spPr>
        <p:txBody>
          <a:bodyPr>
            <a:normAutofit fontScale="92500" lnSpcReduction="10000"/>
          </a:bodyPr>
          <a:lstStyle/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A weak </a:t>
            </a:r>
            <a:r>
              <a:rPr lang="en-US" altLang="ko-KR" dirty="0" err="1" smtClean="0">
                <a:latin typeface="Times New Roman" pitchFamily="18" charset="0"/>
              </a:rPr>
              <a:t>monoprotic</a:t>
            </a:r>
            <a:r>
              <a:rPr lang="en-US" altLang="ko-KR" dirty="0" smtClean="0">
                <a:latin typeface="Times New Roman" pitchFamily="18" charset="0"/>
              </a:rPr>
              <a:t> acid</a:t>
            </a:r>
            <a:endParaRPr lang="en-US" altLang="ko-KR" dirty="0" smtClean="0">
              <a:latin typeface="Times New Roman" pitchFamily="18" charset="0"/>
            </a:endParaRP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HA = H</a:t>
            </a:r>
            <a:r>
              <a:rPr lang="en-US" altLang="ko-KR" baseline="30000" dirty="0" smtClean="0">
                <a:latin typeface="Times New Roman" pitchFamily="18" charset="0"/>
              </a:rPr>
              <a:t>+</a:t>
            </a:r>
            <a:r>
              <a:rPr lang="en-US" altLang="ko-KR" dirty="0" smtClean="0">
                <a:latin typeface="Times New Roman" pitchFamily="18" charset="0"/>
              </a:rPr>
              <a:t> + A</a:t>
            </a:r>
            <a:r>
              <a:rPr lang="en-US" altLang="ko-KR" baseline="30000" dirty="0" smtClean="0">
                <a:latin typeface="Times New Roman" pitchFamily="18" charset="0"/>
              </a:rPr>
              <a:t>-</a:t>
            </a:r>
            <a:endParaRPr lang="en-US" altLang="ko-KR" baseline="30000" dirty="0" smtClean="0">
              <a:latin typeface="Times New Roman" pitchFamily="18" charset="0"/>
            </a:endParaRP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K </a:t>
            </a:r>
            <a:r>
              <a:rPr lang="en-US" altLang="ko-KR" dirty="0">
                <a:latin typeface="Times New Roman" pitchFamily="18" charset="0"/>
              </a:rPr>
              <a:t>= [H</a:t>
            </a:r>
            <a:r>
              <a:rPr lang="en-US" altLang="ko-KR" baseline="30000" dirty="0" smtClean="0">
                <a:latin typeface="Times New Roman" pitchFamily="18" charset="0"/>
              </a:rPr>
              <a:t>+</a:t>
            </a:r>
            <a:r>
              <a:rPr lang="en-US" altLang="ko-KR" dirty="0" smtClean="0">
                <a:latin typeface="Times New Roman" pitchFamily="18" charset="0"/>
              </a:rPr>
              <a:t>]</a:t>
            </a:r>
            <a:r>
              <a:rPr lang="en-US" altLang="ko-KR" dirty="0">
                <a:latin typeface="Times New Roman" pitchFamily="18" charset="0"/>
              </a:rPr>
              <a:t> </a:t>
            </a:r>
            <a:r>
              <a:rPr lang="en-US" altLang="ko-KR" dirty="0" smtClean="0">
                <a:latin typeface="Times New Roman" pitchFamily="18" charset="0"/>
              </a:rPr>
              <a:t>[A</a:t>
            </a:r>
            <a:r>
              <a:rPr lang="en-US" altLang="ko-KR" baseline="30000" dirty="0" smtClean="0">
                <a:latin typeface="Times New Roman" pitchFamily="18" charset="0"/>
              </a:rPr>
              <a:t>-</a:t>
            </a:r>
            <a:r>
              <a:rPr lang="en-US" altLang="ko-KR" dirty="0" smtClean="0">
                <a:latin typeface="Times New Roman" pitchFamily="18" charset="0"/>
              </a:rPr>
              <a:t>]/[HA]</a:t>
            </a:r>
            <a:endParaRPr lang="en-US" altLang="ko-KR" dirty="0" smtClean="0">
              <a:latin typeface="Times New Roman" pitchFamily="18" charset="0"/>
            </a:endParaRP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C </a:t>
            </a:r>
            <a:r>
              <a:rPr lang="en-US" altLang="ko-KR" dirty="0">
                <a:latin typeface="Times New Roman" pitchFamily="18" charset="0"/>
              </a:rPr>
              <a:t>= </a:t>
            </a:r>
            <a:r>
              <a:rPr lang="en-US" altLang="ko-KR" dirty="0" smtClean="0">
                <a:latin typeface="Times New Roman" pitchFamily="18" charset="0"/>
              </a:rPr>
              <a:t>[HA] + </a:t>
            </a:r>
            <a:r>
              <a:rPr lang="en-US" altLang="ko-KR" dirty="0">
                <a:latin typeface="Times New Roman" pitchFamily="18" charset="0"/>
              </a:rPr>
              <a:t>[A</a:t>
            </a:r>
            <a:r>
              <a:rPr lang="en-US" altLang="ko-KR" baseline="30000" dirty="0">
                <a:latin typeface="Times New Roman" pitchFamily="18" charset="0"/>
              </a:rPr>
              <a:t>-</a:t>
            </a:r>
            <a:r>
              <a:rPr lang="en-US" altLang="ko-KR" dirty="0" smtClean="0">
                <a:latin typeface="Times New Roman" pitchFamily="18" charset="0"/>
              </a:rPr>
              <a:t>]</a:t>
            </a:r>
          </a:p>
          <a:p>
            <a:pPr lvl="3" eaLnBrk="1" hangingPunct="1">
              <a:defRPr/>
            </a:pPr>
            <a:r>
              <a:rPr lang="en-US" altLang="ko-KR" dirty="0" err="1" smtClean="0">
                <a:latin typeface="Symbol" panose="05050102010706020507" pitchFamily="18" charset="2"/>
              </a:rPr>
              <a:t>a</a:t>
            </a:r>
            <a:r>
              <a:rPr lang="en-US" altLang="ko-KR" baseline="-25000" dirty="0" err="1" smtClean="0">
                <a:latin typeface="Times New Roman" pitchFamily="18" charset="0"/>
              </a:rPr>
              <a:t>o</a:t>
            </a:r>
            <a:r>
              <a:rPr lang="en-US" altLang="ko-KR" dirty="0" smtClean="0">
                <a:latin typeface="Times New Roman" pitchFamily="18" charset="0"/>
              </a:rPr>
              <a:t> = [HA]/C = </a:t>
            </a:r>
            <a:r>
              <a:rPr lang="en-US" altLang="ko-KR" dirty="0">
                <a:latin typeface="Times New Roman" pitchFamily="18" charset="0"/>
              </a:rPr>
              <a:t>[H</a:t>
            </a:r>
            <a:r>
              <a:rPr lang="en-US" altLang="ko-KR" baseline="30000" dirty="0" smtClean="0">
                <a:latin typeface="Times New Roman" pitchFamily="18" charset="0"/>
              </a:rPr>
              <a:t>+</a:t>
            </a:r>
            <a:r>
              <a:rPr lang="en-US" altLang="ko-KR" dirty="0" smtClean="0">
                <a:latin typeface="Times New Roman" pitchFamily="18" charset="0"/>
              </a:rPr>
              <a:t>]/(K+</a:t>
            </a:r>
            <a:r>
              <a:rPr lang="en-US" altLang="ko-KR" dirty="0">
                <a:latin typeface="Times New Roman" pitchFamily="18" charset="0"/>
              </a:rPr>
              <a:t> [H</a:t>
            </a:r>
            <a:r>
              <a:rPr lang="en-US" altLang="ko-KR" baseline="30000" dirty="0" smtClean="0">
                <a:latin typeface="Times New Roman" pitchFamily="18" charset="0"/>
              </a:rPr>
              <a:t>+</a:t>
            </a:r>
            <a:r>
              <a:rPr lang="en-US" altLang="ko-KR" dirty="0" smtClean="0">
                <a:latin typeface="Times New Roman" pitchFamily="18" charset="0"/>
              </a:rPr>
              <a:t>])</a:t>
            </a:r>
          </a:p>
          <a:p>
            <a:pPr lvl="3" eaLnBrk="1" hangingPunct="1">
              <a:defRPr/>
            </a:pPr>
            <a:r>
              <a:rPr lang="en-US" altLang="ko-KR" dirty="0" smtClean="0">
                <a:latin typeface="Symbol" panose="05050102010706020507" pitchFamily="18" charset="2"/>
              </a:rPr>
              <a:t>a</a:t>
            </a:r>
            <a:r>
              <a:rPr lang="en-US" altLang="ko-KR" baseline="-25000" dirty="0" smtClean="0">
                <a:latin typeface="Times New Roman" pitchFamily="18" charset="0"/>
              </a:rPr>
              <a:t>1</a:t>
            </a:r>
            <a:r>
              <a:rPr lang="en-US" altLang="ko-KR" dirty="0" smtClean="0">
                <a:latin typeface="Times New Roman" pitchFamily="18" charset="0"/>
              </a:rPr>
              <a:t> </a:t>
            </a:r>
            <a:r>
              <a:rPr lang="en-US" altLang="ko-KR" dirty="0">
                <a:latin typeface="Times New Roman" pitchFamily="18" charset="0"/>
              </a:rPr>
              <a:t>= [A</a:t>
            </a:r>
            <a:r>
              <a:rPr lang="en-US" altLang="ko-KR" baseline="30000" dirty="0">
                <a:latin typeface="Times New Roman" pitchFamily="18" charset="0"/>
              </a:rPr>
              <a:t>-</a:t>
            </a:r>
            <a:r>
              <a:rPr lang="en-US" altLang="ko-KR" dirty="0">
                <a:latin typeface="Times New Roman" pitchFamily="18" charset="0"/>
              </a:rPr>
              <a:t>] </a:t>
            </a:r>
            <a:r>
              <a:rPr lang="en-US" altLang="ko-KR" dirty="0" smtClean="0">
                <a:latin typeface="Times New Roman" pitchFamily="18" charset="0"/>
              </a:rPr>
              <a:t>/</a:t>
            </a:r>
            <a:r>
              <a:rPr lang="en-US" altLang="ko-KR" dirty="0">
                <a:latin typeface="Times New Roman" pitchFamily="18" charset="0"/>
              </a:rPr>
              <a:t>C = </a:t>
            </a:r>
            <a:r>
              <a:rPr lang="en-US" altLang="ko-KR" dirty="0" smtClean="0">
                <a:latin typeface="Times New Roman" pitchFamily="18" charset="0"/>
              </a:rPr>
              <a:t>K/(</a:t>
            </a:r>
            <a:r>
              <a:rPr lang="en-US" altLang="ko-KR" dirty="0">
                <a:latin typeface="Times New Roman" pitchFamily="18" charset="0"/>
              </a:rPr>
              <a:t>K+ [H</a:t>
            </a:r>
            <a:r>
              <a:rPr lang="en-US" altLang="ko-KR" baseline="30000" dirty="0">
                <a:latin typeface="Times New Roman" pitchFamily="18" charset="0"/>
              </a:rPr>
              <a:t>+</a:t>
            </a:r>
            <a:r>
              <a:rPr lang="en-US" altLang="ko-KR" dirty="0">
                <a:latin typeface="Times New Roman" pitchFamily="18" charset="0"/>
              </a:rPr>
              <a:t>])</a:t>
            </a:r>
            <a:endParaRPr lang="en-US" altLang="ko-KR" dirty="0" smtClean="0">
              <a:latin typeface="Times New Roman" pitchFamily="18" charset="0"/>
            </a:endParaRP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Titration with </a:t>
            </a:r>
            <a:r>
              <a:rPr lang="en-US" altLang="ko-KR" dirty="0" err="1" smtClean="0">
                <a:latin typeface="Times New Roman" pitchFamily="18" charset="0"/>
              </a:rPr>
              <a:t>NaOH</a:t>
            </a:r>
            <a:endParaRPr lang="en-US" altLang="ko-KR" dirty="0" smtClean="0">
              <a:latin typeface="Times New Roman" pitchFamily="18" charset="0"/>
            </a:endParaRP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Charge balance: </a:t>
            </a:r>
            <a:r>
              <a:rPr lang="en-US" altLang="ko-KR" dirty="0">
                <a:latin typeface="Times New Roman" pitchFamily="18" charset="0"/>
              </a:rPr>
              <a:t>[H</a:t>
            </a:r>
            <a:r>
              <a:rPr lang="en-US" altLang="ko-KR" baseline="30000" dirty="0">
                <a:latin typeface="Times New Roman" pitchFamily="18" charset="0"/>
              </a:rPr>
              <a:t>+</a:t>
            </a:r>
            <a:r>
              <a:rPr lang="en-US" altLang="ko-KR" dirty="0">
                <a:latin typeface="Times New Roman" pitchFamily="18" charset="0"/>
              </a:rPr>
              <a:t>] + [Na</a:t>
            </a:r>
            <a:r>
              <a:rPr lang="en-US" altLang="ko-KR" baseline="30000" dirty="0">
                <a:latin typeface="Times New Roman" pitchFamily="18" charset="0"/>
              </a:rPr>
              <a:t>+</a:t>
            </a:r>
            <a:r>
              <a:rPr lang="en-US" altLang="ko-KR" dirty="0">
                <a:latin typeface="Times New Roman" pitchFamily="18" charset="0"/>
              </a:rPr>
              <a:t>] = [A</a:t>
            </a:r>
            <a:r>
              <a:rPr lang="en-US" altLang="ko-KR" baseline="30000" dirty="0">
                <a:latin typeface="Times New Roman" pitchFamily="18" charset="0"/>
              </a:rPr>
              <a:t>-</a:t>
            </a:r>
            <a:r>
              <a:rPr lang="en-US" altLang="ko-KR" dirty="0">
                <a:latin typeface="Times New Roman" pitchFamily="18" charset="0"/>
              </a:rPr>
              <a:t>] </a:t>
            </a:r>
            <a:r>
              <a:rPr lang="en-US" altLang="ko-KR" dirty="0" smtClean="0">
                <a:latin typeface="Times New Roman" pitchFamily="18" charset="0"/>
              </a:rPr>
              <a:t>+ [</a:t>
            </a:r>
            <a:r>
              <a:rPr lang="en-US" altLang="ko-KR" dirty="0">
                <a:latin typeface="Times New Roman" pitchFamily="18" charset="0"/>
              </a:rPr>
              <a:t>OH</a:t>
            </a:r>
            <a:r>
              <a:rPr lang="en-US" altLang="ko-KR" baseline="30000" dirty="0">
                <a:latin typeface="Times New Roman" pitchFamily="18" charset="0"/>
              </a:rPr>
              <a:t>-</a:t>
            </a:r>
            <a:r>
              <a:rPr lang="en-US" altLang="ko-KR" dirty="0">
                <a:latin typeface="Times New Roman" pitchFamily="18" charset="0"/>
              </a:rPr>
              <a:t>] </a:t>
            </a:r>
            <a:endParaRPr lang="en-US" altLang="ko-KR" dirty="0" smtClean="0">
              <a:latin typeface="Times New Roman" pitchFamily="18" charset="0"/>
            </a:endParaRPr>
          </a:p>
          <a:p>
            <a:pPr lvl="3" eaLnBrk="1" hangingPunct="1">
              <a:defRPr/>
            </a:pPr>
            <a:r>
              <a:rPr lang="en-US" altLang="ko-KR" dirty="0">
                <a:latin typeface="Times New Roman" pitchFamily="18" charset="0"/>
              </a:rPr>
              <a:t>C</a:t>
            </a:r>
            <a:r>
              <a:rPr lang="en-US" altLang="ko-KR" baseline="-25000" dirty="0">
                <a:latin typeface="Times New Roman" pitchFamily="18" charset="0"/>
              </a:rPr>
              <a:t>B</a:t>
            </a:r>
            <a:r>
              <a:rPr lang="en-US" altLang="ko-KR" dirty="0">
                <a:latin typeface="Times New Roman" pitchFamily="18" charset="0"/>
              </a:rPr>
              <a:t> </a:t>
            </a:r>
            <a:r>
              <a:rPr lang="en-US" altLang="ko-KR" dirty="0" smtClean="0">
                <a:latin typeface="Times New Roman" pitchFamily="18" charset="0"/>
              </a:rPr>
              <a:t>= [</a:t>
            </a:r>
            <a:r>
              <a:rPr lang="en-US" altLang="ko-KR" dirty="0">
                <a:latin typeface="Times New Roman" pitchFamily="18" charset="0"/>
              </a:rPr>
              <a:t>A</a:t>
            </a:r>
            <a:r>
              <a:rPr lang="en-US" altLang="ko-KR" baseline="30000" dirty="0">
                <a:latin typeface="Times New Roman" pitchFamily="18" charset="0"/>
              </a:rPr>
              <a:t>-</a:t>
            </a:r>
            <a:r>
              <a:rPr lang="en-US" altLang="ko-KR" dirty="0">
                <a:latin typeface="Times New Roman" pitchFamily="18" charset="0"/>
              </a:rPr>
              <a:t>] </a:t>
            </a:r>
            <a:r>
              <a:rPr lang="en-US" altLang="ko-KR" dirty="0" smtClean="0">
                <a:latin typeface="Times New Roman" pitchFamily="18" charset="0"/>
              </a:rPr>
              <a:t>+ </a:t>
            </a:r>
            <a:r>
              <a:rPr lang="en-US" altLang="ko-KR" dirty="0">
                <a:latin typeface="Times New Roman" pitchFamily="18" charset="0"/>
              </a:rPr>
              <a:t>[OH</a:t>
            </a:r>
            <a:r>
              <a:rPr lang="en-US" altLang="ko-KR" baseline="30000" dirty="0">
                <a:latin typeface="Times New Roman" pitchFamily="18" charset="0"/>
              </a:rPr>
              <a:t>-</a:t>
            </a:r>
            <a:r>
              <a:rPr lang="en-US" altLang="ko-KR" dirty="0" smtClean="0">
                <a:latin typeface="Times New Roman" pitchFamily="18" charset="0"/>
              </a:rPr>
              <a:t>] - </a:t>
            </a:r>
            <a:r>
              <a:rPr lang="en-US" altLang="ko-KR" dirty="0">
                <a:latin typeface="Times New Roman" pitchFamily="18" charset="0"/>
              </a:rPr>
              <a:t>[H</a:t>
            </a:r>
            <a:r>
              <a:rPr lang="en-US" altLang="ko-KR" baseline="30000" dirty="0" smtClean="0">
                <a:latin typeface="Times New Roman" pitchFamily="18" charset="0"/>
              </a:rPr>
              <a:t>+</a:t>
            </a:r>
            <a:r>
              <a:rPr lang="en-US" altLang="ko-KR" dirty="0" smtClean="0">
                <a:latin typeface="Times New Roman" pitchFamily="18" charset="0"/>
              </a:rPr>
              <a:t>]</a:t>
            </a:r>
          </a:p>
          <a:p>
            <a:pPr lvl="3" eaLnBrk="1" hangingPunct="1">
              <a:defRPr/>
            </a:pPr>
            <a:r>
              <a:rPr lang="en-US" altLang="ko-KR" dirty="0">
                <a:latin typeface="Symbol" panose="05050102010706020507" pitchFamily="18" charset="2"/>
              </a:rPr>
              <a:t>b </a:t>
            </a:r>
            <a:r>
              <a:rPr lang="en-US" altLang="ko-KR" dirty="0">
                <a:latin typeface="Times New Roman" pitchFamily="18" charset="0"/>
              </a:rPr>
              <a:t>= </a:t>
            </a:r>
            <a:r>
              <a:rPr lang="en-US" altLang="ko-KR" dirty="0" err="1" smtClean="0">
                <a:latin typeface="Times New Roman" pitchFamily="18" charset="0"/>
              </a:rPr>
              <a:t>dC</a:t>
            </a:r>
            <a:r>
              <a:rPr lang="en-US" altLang="ko-KR" baseline="-25000" dirty="0" err="1" smtClean="0">
                <a:latin typeface="Times New Roman" pitchFamily="18" charset="0"/>
              </a:rPr>
              <a:t>B</a:t>
            </a:r>
            <a:r>
              <a:rPr lang="en-US" altLang="ko-KR" dirty="0" smtClean="0">
                <a:latin typeface="Times New Roman" pitchFamily="18" charset="0"/>
              </a:rPr>
              <a:t>/</a:t>
            </a:r>
            <a:r>
              <a:rPr lang="en-US" altLang="ko-KR" dirty="0" err="1" smtClean="0">
                <a:latin typeface="Times New Roman" pitchFamily="18" charset="0"/>
              </a:rPr>
              <a:t>dpH</a:t>
            </a:r>
            <a:r>
              <a:rPr lang="en-US" altLang="ko-KR" dirty="0" smtClean="0">
                <a:latin typeface="Times New Roman" pitchFamily="18" charset="0"/>
              </a:rPr>
              <a:t> = d[A</a:t>
            </a:r>
            <a:r>
              <a:rPr lang="en-US" altLang="ko-KR" baseline="30000" dirty="0" smtClean="0">
                <a:latin typeface="Times New Roman" pitchFamily="18" charset="0"/>
              </a:rPr>
              <a:t>-</a:t>
            </a:r>
            <a:r>
              <a:rPr lang="en-US" altLang="ko-KR" dirty="0" smtClean="0">
                <a:latin typeface="Times New Roman" pitchFamily="18" charset="0"/>
              </a:rPr>
              <a:t>]/</a:t>
            </a:r>
            <a:r>
              <a:rPr lang="en-US" altLang="ko-KR" dirty="0" err="1" smtClean="0">
                <a:latin typeface="Times New Roman" pitchFamily="18" charset="0"/>
              </a:rPr>
              <a:t>dpH</a:t>
            </a:r>
            <a:r>
              <a:rPr lang="en-US" altLang="ko-KR" dirty="0" smtClean="0">
                <a:latin typeface="Times New Roman" pitchFamily="18" charset="0"/>
              </a:rPr>
              <a:t> </a:t>
            </a:r>
            <a:r>
              <a:rPr lang="en-US" altLang="ko-KR" dirty="0">
                <a:latin typeface="Times New Roman" pitchFamily="18" charset="0"/>
              </a:rPr>
              <a:t>+ </a:t>
            </a:r>
            <a:r>
              <a:rPr lang="en-US" altLang="ko-KR" dirty="0" smtClean="0">
                <a:latin typeface="Times New Roman" pitchFamily="18" charset="0"/>
              </a:rPr>
              <a:t>d[OH</a:t>
            </a:r>
            <a:r>
              <a:rPr lang="en-US" altLang="ko-KR" baseline="30000" dirty="0" smtClean="0">
                <a:latin typeface="Times New Roman" pitchFamily="18" charset="0"/>
              </a:rPr>
              <a:t>-</a:t>
            </a:r>
            <a:r>
              <a:rPr lang="en-US" altLang="ko-KR" dirty="0" smtClean="0">
                <a:latin typeface="Times New Roman" pitchFamily="18" charset="0"/>
              </a:rPr>
              <a:t>]/</a:t>
            </a:r>
            <a:r>
              <a:rPr lang="en-US" altLang="ko-KR" dirty="0" err="1" smtClean="0">
                <a:latin typeface="Times New Roman" pitchFamily="18" charset="0"/>
              </a:rPr>
              <a:t>dpH</a:t>
            </a:r>
            <a:r>
              <a:rPr lang="en-US" altLang="ko-KR" dirty="0" smtClean="0">
                <a:latin typeface="Times New Roman" pitchFamily="18" charset="0"/>
              </a:rPr>
              <a:t> </a:t>
            </a:r>
            <a:r>
              <a:rPr lang="en-US" altLang="ko-KR" dirty="0">
                <a:latin typeface="Times New Roman" pitchFamily="18" charset="0"/>
              </a:rPr>
              <a:t>- </a:t>
            </a:r>
            <a:r>
              <a:rPr lang="en-US" altLang="ko-KR" dirty="0" smtClean="0">
                <a:latin typeface="Times New Roman" pitchFamily="18" charset="0"/>
              </a:rPr>
              <a:t>d[H</a:t>
            </a:r>
            <a:r>
              <a:rPr lang="en-US" altLang="ko-KR" baseline="30000" dirty="0" smtClean="0">
                <a:latin typeface="Times New Roman" pitchFamily="18" charset="0"/>
              </a:rPr>
              <a:t>+</a:t>
            </a:r>
            <a:r>
              <a:rPr lang="en-US" altLang="ko-KR" dirty="0" smtClean="0">
                <a:latin typeface="Times New Roman" pitchFamily="18" charset="0"/>
              </a:rPr>
              <a:t>]/</a:t>
            </a:r>
            <a:r>
              <a:rPr lang="en-US" altLang="ko-KR" dirty="0" err="1" smtClean="0">
                <a:latin typeface="Times New Roman" pitchFamily="18" charset="0"/>
              </a:rPr>
              <a:t>dpH</a:t>
            </a:r>
            <a:endParaRPr lang="en-US" altLang="ko-KR" dirty="0">
              <a:latin typeface="Times New Roman" pitchFamily="18" charset="0"/>
            </a:endParaRPr>
          </a:p>
          <a:p>
            <a:pPr lvl="3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   = Cd</a:t>
            </a:r>
            <a:r>
              <a:rPr lang="en-US" altLang="ko-KR" dirty="0" smtClean="0">
                <a:latin typeface="Symbol" panose="05050102010706020507" pitchFamily="18" charset="2"/>
              </a:rPr>
              <a:t>a</a:t>
            </a:r>
            <a:r>
              <a:rPr lang="en-US" altLang="ko-KR" baseline="-25000" dirty="0" smtClean="0">
                <a:latin typeface="Times New Roman" pitchFamily="18" charset="0"/>
              </a:rPr>
              <a:t>1</a:t>
            </a:r>
            <a:r>
              <a:rPr lang="en-US" altLang="ko-KR" dirty="0" smtClean="0">
                <a:latin typeface="Times New Roman" pitchFamily="18" charset="0"/>
              </a:rPr>
              <a:t>/</a:t>
            </a:r>
            <a:r>
              <a:rPr lang="en-US" altLang="ko-KR" dirty="0" err="1" smtClean="0">
                <a:latin typeface="Times New Roman" pitchFamily="18" charset="0"/>
              </a:rPr>
              <a:t>dpH</a:t>
            </a:r>
            <a:r>
              <a:rPr lang="en-US" altLang="ko-KR" dirty="0" smtClean="0">
                <a:latin typeface="Times New Roman" pitchFamily="18" charset="0"/>
              </a:rPr>
              <a:t> + </a:t>
            </a:r>
            <a:r>
              <a:rPr lang="en-US" altLang="ko-KR" dirty="0">
                <a:latin typeface="Times New Roman" pitchFamily="18" charset="0"/>
              </a:rPr>
              <a:t>d[OH</a:t>
            </a:r>
            <a:r>
              <a:rPr lang="en-US" altLang="ko-KR" baseline="30000" dirty="0">
                <a:latin typeface="Times New Roman" pitchFamily="18" charset="0"/>
              </a:rPr>
              <a:t>-</a:t>
            </a:r>
            <a:r>
              <a:rPr lang="en-US" altLang="ko-KR" dirty="0">
                <a:latin typeface="Times New Roman" pitchFamily="18" charset="0"/>
              </a:rPr>
              <a:t>]/</a:t>
            </a:r>
            <a:r>
              <a:rPr lang="en-US" altLang="ko-KR" dirty="0" err="1">
                <a:latin typeface="Times New Roman" pitchFamily="18" charset="0"/>
              </a:rPr>
              <a:t>dpH</a:t>
            </a:r>
            <a:r>
              <a:rPr lang="en-US" altLang="ko-KR" dirty="0">
                <a:latin typeface="Times New Roman" pitchFamily="18" charset="0"/>
              </a:rPr>
              <a:t> - d[H</a:t>
            </a:r>
            <a:r>
              <a:rPr lang="en-US" altLang="ko-KR" baseline="30000" dirty="0">
                <a:latin typeface="Times New Roman" pitchFamily="18" charset="0"/>
              </a:rPr>
              <a:t>+</a:t>
            </a:r>
            <a:r>
              <a:rPr lang="en-US" altLang="ko-KR" dirty="0">
                <a:latin typeface="Times New Roman" pitchFamily="18" charset="0"/>
              </a:rPr>
              <a:t>]/</a:t>
            </a:r>
            <a:r>
              <a:rPr lang="en-US" altLang="ko-KR" dirty="0" err="1">
                <a:latin typeface="Times New Roman" pitchFamily="18" charset="0"/>
              </a:rPr>
              <a:t>dpH</a:t>
            </a:r>
            <a:endParaRPr lang="en-US" altLang="ko-KR" dirty="0" smtClean="0">
              <a:latin typeface="Times New Roman" pitchFamily="18" charset="0"/>
            </a:endParaRPr>
          </a:p>
          <a:p>
            <a:pPr lvl="3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where</a:t>
            </a:r>
          </a:p>
          <a:p>
            <a:pPr lvl="4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Cd</a:t>
            </a:r>
            <a:r>
              <a:rPr lang="en-US" altLang="ko-KR" dirty="0" smtClean="0">
                <a:latin typeface="Symbol" panose="05050102010706020507" pitchFamily="18" charset="2"/>
              </a:rPr>
              <a:t>a</a:t>
            </a:r>
            <a:r>
              <a:rPr lang="en-US" altLang="ko-KR" baseline="-25000" dirty="0" smtClean="0">
                <a:latin typeface="Times New Roman" pitchFamily="18" charset="0"/>
              </a:rPr>
              <a:t>1</a:t>
            </a:r>
            <a:r>
              <a:rPr lang="en-US" altLang="ko-KR" dirty="0" smtClean="0">
                <a:latin typeface="Times New Roman" pitchFamily="18" charset="0"/>
              </a:rPr>
              <a:t>/</a:t>
            </a:r>
            <a:r>
              <a:rPr lang="en-US" altLang="ko-KR" dirty="0" err="1" smtClean="0">
                <a:latin typeface="Times New Roman" pitchFamily="18" charset="0"/>
              </a:rPr>
              <a:t>dpH</a:t>
            </a:r>
            <a:r>
              <a:rPr lang="en-US" altLang="ko-KR" dirty="0" smtClean="0">
                <a:latin typeface="Times New Roman" pitchFamily="18" charset="0"/>
              </a:rPr>
              <a:t> = 2.3C K[H</a:t>
            </a:r>
            <a:r>
              <a:rPr lang="en-US" altLang="ko-KR" baseline="30000" dirty="0" smtClean="0">
                <a:latin typeface="Times New Roman" pitchFamily="18" charset="0"/>
              </a:rPr>
              <a:t>+</a:t>
            </a:r>
            <a:r>
              <a:rPr lang="en-US" altLang="ko-KR" dirty="0" smtClean="0">
                <a:latin typeface="Times New Roman" pitchFamily="18" charset="0"/>
              </a:rPr>
              <a:t>]/(K+</a:t>
            </a:r>
            <a:r>
              <a:rPr lang="en-US" altLang="ko-KR" dirty="0">
                <a:latin typeface="Times New Roman" pitchFamily="18" charset="0"/>
              </a:rPr>
              <a:t> [H</a:t>
            </a:r>
            <a:r>
              <a:rPr lang="en-US" altLang="ko-KR" baseline="30000" dirty="0" smtClean="0">
                <a:latin typeface="Times New Roman" pitchFamily="18" charset="0"/>
              </a:rPr>
              <a:t>+</a:t>
            </a:r>
            <a:r>
              <a:rPr lang="en-US" altLang="ko-KR" dirty="0" smtClean="0">
                <a:latin typeface="Times New Roman" pitchFamily="18" charset="0"/>
              </a:rPr>
              <a:t>])</a:t>
            </a:r>
            <a:r>
              <a:rPr lang="en-US" altLang="ko-KR" baseline="30000" dirty="0" smtClean="0">
                <a:latin typeface="Times New Roman" pitchFamily="18" charset="0"/>
              </a:rPr>
              <a:t>2</a:t>
            </a:r>
            <a:r>
              <a:rPr lang="en-US" altLang="ko-KR" dirty="0" smtClean="0">
                <a:latin typeface="Times New Roman" pitchFamily="18" charset="0"/>
              </a:rPr>
              <a:t> = 2.3 </a:t>
            </a:r>
            <a:r>
              <a:rPr lang="en-US" altLang="ko-KR" dirty="0" smtClean="0">
                <a:latin typeface="Symbol" panose="05050102010706020507" pitchFamily="18" charset="2"/>
              </a:rPr>
              <a:t>a</a:t>
            </a:r>
            <a:r>
              <a:rPr lang="en-US" altLang="ko-KR" baseline="-25000" dirty="0" smtClean="0">
                <a:latin typeface="Times New Roman" pitchFamily="18" charset="0"/>
              </a:rPr>
              <a:t>o</a:t>
            </a:r>
            <a:r>
              <a:rPr lang="en-US" altLang="ko-KR" dirty="0" smtClean="0">
                <a:latin typeface="Symbol" panose="05050102010706020507" pitchFamily="18" charset="2"/>
              </a:rPr>
              <a:t>a</a:t>
            </a:r>
            <a:r>
              <a:rPr lang="en-US" altLang="ko-KR" baseline="-25000" dirty="0" smtClean="0">
                <a:latin typeface="Times New Roman" pitchFamily="18" charset="0"/>
              </a:rPr>
              <a:t>1</a:t>
            </a:r>
            <a:r>
              <a:rPr lang="en-US" altLang="ko-KR" dirty="0" smtClean="0">
                <a:latin typeface="Times New Roman" pitchFamily="18" charset="0"/>
              </a:rPr>
              <a:t>C</a:t>
            </a:r>
          </a:p>
          <a:p>
            <a:pPr lvl="4" eaLnBrk="1" hangingPunct="1">
              <a:defRPr/>
            </a:pPr>
            <a:r>
              <a:rPr lang="en-US" altLang="ko-KR" dirty="0">
                <a:latin typeface="Times New Roman" pitchFamily="18" charset="0"/>
              </a:rPr>
              <a:t>d[OH</a:t>
            </a:r>
            <a:r>
              <a:rPr lang="en-US" altLang="ko-KR" baseline="30000" dirty="0">
                <a:latin typeface="Times New Roman" pitchFamily="18" charset="0"/>
              </a:rPr>
              <a:t>-</a:t>
            </a:r>
            <a:r>
              <a:rPr lang="en-US" altLang="ko-KR" dirty="0">
                <a:latin typeface="Times New Roman" pitchFamily="18" charset="0"/>
              </a:rPr>
              <a:t>]/</a:t>
            </a:r>
            <a:r>
              <a:rPr lang="en-US" altLang="ko-KR" dirty="0" err="1" smtClean="0">
                <a:latin typeface="Times New Roman" pitchFamily="18" charset="0"/>
              </a:rPr>
              <a:t>dpH</a:t>
            </a:r>
            <a:r>
              <a:rPr lang="en-US" altLang="ko-KR" dirty="0" smtClean="0">
                <a:latin typeface="Times New Roman" pitchFamily="18" charset="0"/>
              </a:rPr>
              <a:t> = 2.3[OH</a:t>
            </a:r>
            <a:r>
              <a:rPr lang="en-US" altLang="ko-KR" baseline="30000" dirty="0" smtClean="0">
                <a:latin typeface="Times New Roman" pitchFamily="18" charset="0"/>
              </a:rPr>
              <a:t>-</a:t>
            </a:r>
            <a:r>
              <a:rPr lang="en-US" altLang="ko-KR" dirty="0">
                <a:latin typeface="Times New Roman" pitchFamily="18" charset="0"/>
              </a:rPr>
              <a:t>] </a:t>
            </a:r>
            <a:endParaRPr lang="en-US" altLang="ko-KR" dirty="0" smtClean="0">
              <a:latin typeface="Times New Roman" pitchFamily="18" charset="0"/>
            </a:endParaRPr>
          </a:p>
          <a:p>
            <a:pPr lvl="4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-d[H</a:t>
            </a:r>
            <a:r>
              <a:rPr lang="en-US" altLang="ko-KR" baseline="30000" dirty="0">
                <a:latin typeface="Times New Roman" pitchFamily="18" charset="0"/>
              </a:rPr>
              <a:t>+</a:t>
            </a:r>
            <a:r>
              <a:rPr lang="en-US" altLang="ko-KR" dirty="0">
                <a:latin typeface="Times New Roman" pitchFamily="18" charset="0"/>
              </a:rPr>
              <a:t>]/</a:t>
            </a:r>
            <a:r>
              <a:rPr lang="en-US" altLang="ko-KR" dirty="0" err="1" smtClean="0">
                <a:latin typeface="Times New Roman" pitchFamily="18" charset="0"/>
              </a:rPr>
              <a:t>dpH</a:t>
            </a:r>
            <a:r>
              <a:rPr lang="en-US" altLang="ko-KR" dirty="0" smtClean="0">
                <a:latin typeface="Times New Roman" pitchFamily="18" charset="0"/>
              </a:rPr>
              <a:t>=-2.3[H</a:t>
            </a:r>
            <a:r>
              <a:rPr lang="en-US" altLang="ko-KR" baseline="30000" dirty="0" smtClean="0">
                <a:latin typeface="Times New Roman" pitchFamily="18" charset="0"/>
              </a:rPr>
              <a:t>+</a:t>
            </a:r>
            <a:r>
              <a:rPr lang="en-US" altLang="ko-KR" dirty="0" smtClean="0">
                <a:latin typeface="Times New Roman" pitchFamily="18" charset="0"/>
              </a:rPr>
              <a:t>]</a:t>
            </a:r>
          </a:p>
          <a:p>
            <a:pPr lvl="2" eaLnBrk="1" hangingPunct="1">
              <a:defRPr/>
            </a:pPr>
            <a:r>
              <a:rPr lang="en-US" altLang="ko-KR" dirty="0">
                <a:latin typeface="Symbol" panose="05050102010706020507" pitchFamily="18" charset="2"/>
              </a:rPr>
              <a:t>b </a:t>
            </a:r>
            <a:r>
              <a:rPr lang="en-US" altLang="ko-KR" dirty="0" smtClean="0">
                <a:latin typeface="Times New Roman" pitchFamily="18" charset="0"/>
              </a:rPr>
              <a:t>= 2.3(</a:t>
            </a:r>
            <a:r>
              <a:rPr lang="en-US" altLang="ko-KR" dirty="0">
                <a:latin typeface="Times New Roman" pitchFamily="18" charset="0"/>
              </a:rPr>
              <a:t>[H</a:t>
            </a:r>
            <a:r>
              <a:rPr lang="en-US" altLang="ko-KR" baseline="30000" dirty="0" smtClean="0">
                <a:latin typeface="Times New Roman" pitchFamily="18" charset="0"/>
              </a:rPr>
              <a:t>+</a:t>
            </a:r>
            <a:r>
              <a:rPr lang="en-US" altLang="ko-KR" dirty="0" smtClean="0">
                <a:latin typeface="Times New Roman" pitchFamily="18" charset="0"/>
              </a:rPr>
              <a:t>] + </a:t>
            </a:r>
            <a:r>
              <a:rPr lang="en-US" altLang="ko-KR" dirty="0">
                <a:latin typeface="Times New Roman" pitchFamily="18" charset="0"/>
              </a:rPr>
              <a:t>[OH</a:t>
            </a:r>
            <a:r>
              <a:rPr lang="en-US" altLang="ko-KR" baseline="30000" dirty="0">
                <a:latin typeface="Times New Roman" pitchFamily="18" charset="0"/>
              </a:rPr>
              <a:t>-</a:t>
            </a:r>
            <a:r>
              <a:rPr lang="en-US" altLang="ko-KR" dirty="0" smtClean="0">
                <a:latin typeface="Times New Roman" pitchFamily="18" charset="0"/>
              </a:rPr>
              <a:t>] + </a:t>
            </a:r>
            <a:r>
              <a:rPr lang="en-US" altLang="ko-KR" dirty="0" smtClean="0">
                <a:latin typeface="Symbol" panose="05050102010706020507" pitchFamily="18" charset="2"/>
              </a:rPr>
              <a:t>a</a:t>
            </a:r>
            <a:r>
              <a:rPr lang="en-US" altLang="ko-KR" baseline="-25000" dirty="0" smtClean="0">
                <a:latin typeface="Times New Roman" pitchFamily="18" charset="0"/>
              </a:rPr>
              <a:t>o</a:t>
            </a:r>
            <a:r>
              <a:rPr lang="en-US" altLang="ko-KR" dirty="0" smtClean="0">
                <a:latin typeface="Symbol" panose="05050102010706020507" pitchFamily="18" charset="2"/>
              </a:rPr>
              <a:t>a</a:t>
            </a:r>
            <a:r>
              <a:rPr lang="en-US" altLang="ko-KR" baseline="-25000" dirty="0" smtClean="0">
                <a:latin typeface="Times New Roman" pitchFamily="18" charset="0"/>
              </a:rPr>
              <a:t>1</a:t>
            </a:r>
            <a:r>
              <a:rPr lang="en-US" altLang="ko-KR" dirty="0" smtClean="0">
                <a:latin typeface="Times New Roman" pitchFamily="18" charset="0"/>
              </a:rPr>
              <a:t>C)</a:t>
            </a:r>
            <a:endParaRPr lang="en-US" altLang="ko-KR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82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49275"/>
            <a:ext cx="8229600" cy="5759450"/>
          </a:xfrm>
        </p:spPr>
        <p:txBody>
          <a:bodyPr>
            <a:normAutofit/>
          </a:bodyPr>
          <a:lstStyle/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For a number of </a:t>
            </a:r>
            <a:r>
              <a:rPr lang="en-US" altLang="ko-KR" dirty="0" err="1" smtClean="0">
                <a:latin typeface="Times New Roman" pitchFamily="18" charset="0"/>
              </a:rPr>
              <a:t>monoprotic</a:t>
            </a:r>
            <a:r>
              <a:rPr lang="en-US" altLang="ko-KR" dirty="0" smtClean="0">
                <a:latin typeface="Times New Roman" pitchFamily="18" charset="0"/>
              </a:rPr>
              <a:t> acids</a:t>
            </a:r>
            <a:endParaRPr lang="en-US" altLang="ko-KR" dirty="0" smtClean="0">
              <a:latin typeface="Times New Roman" pitchFamily="18" charset="0"/>
            </a:endParaRPr>
          </a:p>
          <a:p>
            <a:pPr lvl="2" eaLnBrk="1" hangingPunct="1">
              <a:defRPr/>
            </a:pPr>
            <a:r>
              <a:rPr lang="en-US" altLang="ko-KR" dirty="0" smtClean="0">
                <a:latin typeface="Symbol" panose="05050102010706020507" pitchFamily="18" charset="2"/>
              </a:rPr>
              <a:t>b </a:t>
            </a:r>
            <a:r>
              <a:rPr lang="en-US" altLang="ko-KR" dirty="0" smtClean="0">
                <a:latin typeface="Times New Roman" pitchFamily="18" charset="0"/>
              </a:rPr>
              <a:t>= 2.3(</a:t>
            </a:r>
            <a:r>
              <a:rPr lang="en-US" altLang="ko-KR" dirty="0">
                <a:latin typeface="Times New Roman" pitchFamily="18" charset="0"/>
              </a:rPr>
              <a:t>[H</a:t>
            </a:r>
            <a:r>
              <a:rPr lang="en-US" altLang="ko-KR" baseline="30000" dirty="0" smtClean="0">
                <a:latin typeface="Times New Roman" pitchFamily="18" charset="0"/>
              </a:rPr>
              <a:t>+</a:t>
            </a:r>
            <a:r>
              <a:rPr lang="en-US" altLang="ko-KR" dirty="0" smtClean="0">
                <a:latin typeface="Times New Roman" pitchFamily="18" charset="0"/>
              </a:rPr>
              <a:t>] + </a:t>
            </a:r>
            <a:r>
              <a:rPr lang="en-US" altLang="ko-KR" dirty="0">
                <a:latin typeface="Times New Roman" pitchFamily="18" charset="0"/>
              </a:rPr>
              <a:t>[OH</a:t>
            </a:r>
            <a:r>
              <a:rPr lang="en-US" altLang="ko-KR" baseline="30000" dirty="0">
                <a:latin typeface="Times New Roman" pitchFamily="18" charset="0"/>
              </a:rPr>
              <a:t>-</a:t>
            </a:r>
            <a:r>
              <a:rPr lang="en-US" altLang="ko-KR" dirty="0" smtClean="0">
                <a:latin typeface="Times New Roman" pitchFamily="18" charset="0"/>
              </a:rPr>
              <a:t>] + </a:t>
            </a:r>
            <a:r>
              <a:rPr lang="en-US" altLang="ko-KR" dirty="0" smtClean="0">
                <a:latin typeface="Symbol" panose="05050102010706020507" pitchFamily="18" charset="2"/>
              </a:rPr>
              <a:t>a</a:t>
            </a:r>
            <a:r>
              <a:rPr lang="en-US" altLang="ko-KR" baseline="-25000" dirty="0" smtClean="0">
                <a:latin typeface="Times New Roman" pitchFamily="18" charset="0"/>
              </a:rPr>
              <a:t>1o</a:t>
            </a:r>
            <a:r>
              <a:rPr lang="en-US" altLang="ko-KR" dirty="0" smtClean="0">
                <a:latin typeface="Symbol" panose="05050102010706020507" pitchFamily="18" charset="2"/>
              </a:rPr>
              <a:t>a</a:t>
            </a:r>
            <a:r>
              <a:rPr lang="en-US" altLang="ko-KR" baseline="-25000" dirty="0" smtClean="0">
                <a:latin typeface="Times New Roman" pitchFamily="18" charset="0"/>
              </a:rPr>
              <a:t>11</a:t>
            </a:r>
            <a:r>
              <a:rPr lang="en-US" altLang="ko-KR" dirty="0" smtClean="0">
                <a:latin typeface="Times New Roman" pitchFamily="18" charset="0"/>
              </a:rPr>
              <a:t>C</a:t>
            </a:r>
            <a:r>
              <a:rPr lang="en-US" altLang="ko-KR" baseline="-25000" dirty="0" smtClean="0">
                <a:latin typeface="Times New Roman" pitchFamily="18" charset="0"/>
              </a:rPr>
              <a:t>1 </a:t>
            </a:r>
            <a:r>
              <a:rPr lang="en-US" altLang="ko-KR" dirty="0" smtClean="0">
                <a:latin typeface="Times New Roman" pitchFamily="18" charset="0"/>
              </a:rPr>
              <a:t>+ </a:t>
            </a:r>
            <a:r>
              <a:rPr lang="en-US" altLang="ko-KR" dirty="0" smtClean="0">
                <a:latin typeface="Symbol" panose="05050102010706020507" pitchFamily="18" charset="2"/>
              </a:rPr>
              <a:t>a</a:t>
            </a:r>
            <a:r>
              <a:rPr lang="en-US" altLang="ko-KR" baseline="-25000" dirty="0" smtClean="0">
                <a:latin typeface="Times New Roman" pitchFamily="18" charset="0"/>
              </a:rPr>
              <a:t>2o</a:t>
            </a:r>
            <a:r>
              <a:rPr lang="en-US" altLang="ko-KR" dirty="0" smtClean="0">
                <a:latin typeface="Symbol" panose="05050102010706020507" pitchFamily="18" charset="2"/>
              </a:rPr>
              <a:t>a</a:t>
            </a:r>
            <a:r>
              <a:rPr lang="en-US" altLang="ko-KR" baseline="-25000" dirty="0" smtClean="0">
                <a:latin typeface="Times New Roman" pitchFamily="18" charset="0"/>
              </a:rPr>
              <a:t>21</a:t>
            </a:r>
            <a:r>
              <a:rPr lang="en-US" altLang="ko-KR" dirty="0" smtClean="0">
                <a:latin typeface="Times New Roman" pitchFamily="18" charset="0"/>
              </a:rPr>
              <a:t>C</a:t>
            </a:r>
            <a:r>
              <a:rPr lang="en-US" altLang="ko-KR" baseline="-25000" dirty="0" smtClean="0">
                <a:latin typeface="Times New Roman" pitchFamily="18" charset="0"/>
              </a:rPr>
              <a:t>2 </a:t>
            </a:r>
            <a:r>
              <a:rPr lang="en-US" altLang="ko-KR" dirty="0" smtClean="0">
                <a:latin typeface="Times New Roman" pitchFamily="18" charset="0"/>
              </a:rPr>
              <a:t>+ </a:t>
            </a:r>
            <a:r>
              <a:rPr lang="en-US" altLang="ko-KR" dirty="0" smtClean="0">
                <a:latin typeface="Symbol" panose="05050102010706020507" pitchFamily="18" charset="2"/>
              </a:rPr>
              <a:t>a</a:t>
            </a:r>
            <a:r>
              <a:rPr lang="en-US" altLang="ko-KR" baseline="-25000" dirty="0" smtClean="0">
                <a:latin typeface="Times New Roman" pitchFamily="18" charset="0"/>
              </a:rPr>
              <a:t>3o</a:t>
            </a:r>
            <a:r>
              <a:rPr lang="en-US" altLang="ko-KR" dirty="0" smtClean="0">
                <a:latin typeface="Symbol" panose="05050102010706020507" pitchFamily="18" charset="2"/>
              </a:rPr>
              <a:t>a</a:t>
            </a:r>
            <a:r>
              <a:rPr lang="en-US" altLang="ko-KR" baseline="-25000" dirty="0" smtClean="0">
                <a:latin typeface="Times New Roman" pitchFamily="18" charset="0"/>
              </a:rPr>
              <a:t>31</a:t>
            </a:r>
            <a:r>
              <a:rPr lang="en-US" altLang="ko-KR" dirty="0" smtClean="0">
                <a:latin typeface="Times New Roman" pitchFamily="18" charset="0"/>
              </a:rPr>
              <a:t>C</a:t>
            </a:r>
            <a:r>
              <a:rPr lang="en-US" altLang="ko-KR" baseline="-25000" dirty="0" smtClean="0">
                <a:latin typeface="Times New Roman" pitchFamily="18" charset="0"/>
              </a:rPr>
              <a:t>3 </a:t>
            </a:r>
            <a:r>
              <a:rPr lang="en-US" altLang="ko-KR" dirty="0" smtClean="0">
                <a:latin typeface="Times New Roman" pitchFamily="18" charset="0"/>
              </a:rPr>
              <a:t>+ </a:t>
            </a:r>
            <a:r>
              <a:rPr lang="en-US" altLang="ko-KR" dirty="0" smtClean="0">
                <a:latin typeface="Symbol" panose="05050102010706020507" pitchFamily="18" charset="2"/>
              </a:rPr>
              <a:t>a</a:t>
            </a:r>
            <a:r>
              <a:rPr lang="en-US" altLang="ko-KR" baseline="-25000" dirty="0" smtClean="0">
                <a:latin typeface="Times New Roman" pitchFamily="18" charset="0"/>
              </a:rPr>
              <a:t>4o</a:t>
            </a:r>
            <a:r>
              <a:rPr lang="en-US" altLang="ko-KR" dirty="0" smtClean="0">
                <a:latin typeface="Symbol" panose="05050102010706020507" pitchFamily="18" charset="2"/>
              </a:rPr>
              <a:t>a</a:t>
            </a:r>
            <a:r>
              <a:rPr lang="en-US" altLang="ko-KR" baseline="-25000" dirty="0" smtClean="0">
                <a:latin typeface="Times New Roman" pitchFamily="18" charset="0"/>
              </a:rPr>
              <a:t>41</a:t>
            </a:r>
            <a:r>
              <a:rPr lang="en-US" altLang="ko-KR" dirty="0" smtClean="0">
                <a:latin typeface="Times New Roman" pitchFamily="18" charset="0"/>
              </a:rPr>
              <a:t>C</a:t>
            </a:r>
            <a:r>
              <a:rPr lang="en-US" altLang="ko-KR" baseline="-25000" dirty="0" smtClean="0">
                <a:latin typeface="Times New Roman" pitchFamily="18" charset="0"/>
              </a:rPr>
              <a:t>4 </a:t>
            </a:r>
            <a:r>
              <a:rPr lang="en-US" altLang="ko-KR" dirty="0" smtClean="0">
                <a:latin typeface="Times New Roman" pitchFamily="18" charset="0"/>
              </a:rPr>
              <a:t>+ . . . . . .)</a:t>
            </a:r>
          </a:p>
          <a:p>
            <a:pPr lvl="2" eaLnBrk="1" hangingPunct="1">
              <a:defRPr/>
            </a:pPr>
            <a:r>
              <a:rPr lang="en-US" altLang="ko-KR" dirty="0">
                <a:latin typeface="Times New Roman" pitchFamily="18" charset="0"/>
              </a:rPr>
              <a:t>  </a:t>
            </a:r>
            <a:r>
              <a:rPr lang="en-US" altLang="ko-KR" dirty="0" smtClean="0">
                <a:latin typeface="Times New Roman" pitchFamily="18" charset="0"/>
              </a:rPr>
              <a:t> = </a:t>
            </a:r>
            <a:r>
              <a:rPr lang="en-US" altLang="ko-KR" dirty="0" err="1" smtClean="0">
                <a:latin typeface="Symbol" panose="05050102010706020507" pitchFamily="18" charset="2"/>
              </a:rPr>
              <a:t>b</a:t>
            </a:r>
            <a:r>
              <a:rPr lang="en-US" altLang="ko-KR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</a:t>
            </a:r>
            <a:r>
              <a:rPr lang="en-US" altLang="ko-KR" dirty="0" smtClean="0">
                <a:latin typeface="Symbol" panose="05050102010706020507" pitchFamily="18" charset="2"/>
              </a:rPr>
              <a:t> + b</a:t>
            </a:r>
            <a:r>
              <a:rPr lang="en-US" altLang="ko-KR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HA1</a:t>
            </a:r>
            <a:r>
              <a:rPr lang="en-US" altLang="ko-KR" dirty="0" smtClean="0">
                <a:latin typeface="Symbol" panose="05050102010706020507" pitchFamily="18" charset="2"/>
              </a:rPr>
              <a:t> + b</a:t>
            </a:r>
            <a:r>
              <a:rPr lang="en-US" altLang="ko-KR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HA2</a:t>
            </a:r>
            <a:r>
              <a:rPr lang="en-US" altLang="ko-KR" dirty="0" smtClean="0">
                <a:latin typeface="Symbol" panose="05050102010706020507" pitchFamily="18" charset="2"/>
              </a:rPr>
              <a:t> + b</a:t>
            </a:r>
            <a:r>
              <a:rPr lang="en-US" altLang="ko-KR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HA3</a:t>
            </a:r>
            <a:r>
              <a:rPr lang="en-US" altLang="ko-KR" dirty="0" smtClean="0">
                <a:latin typeface="Symbol" panose="05050102010706020507" pitchFamily="18" charset="2"/>
              </a:rPr>
              <a:t> + b</a:t>
            </a:r>
            <a:r>
              <a:rPr lang="en-US" altLang="ko-KR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HA4</a:t>
            </a:r>
            <a:r>
              <a:rPr lang="en-US" altLang="ko-KR" dirty="0" smtClean="0">
                <a:latin typeface="Symbol" panose="05050102010706020507" pitchFamily="18" charset="2"/>
              </a:rPr>
              <a:t> + . . . . . . </a:t>
            </a:r>
            <a:endParaRPr lang="en-US" altLang="ko-KR" dirty="0">
              <a:latin typeface="Times New Roman" pitchFamily="18" charset="0"/>
            </a:endParaRPr>
          </a:p>
          <a:p>
            <a:pPr lvl="2"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For a </a:t>
            </a:r>
            <a:r>
              <a:rPr lang="en-US" altLang="ko-KR" dirty="0" err="1" smtClean="0">
                <a:latin typeface="Times New Roman" pitchFamily="18" charset="0"/>
              </a:rPr>
              <a:t>polyprotic</a:t>
            </a:r>
            <a:r>
              <a:rPr lang="en-US" altLang="ko-KR" dirty="0" smtClean="0">
                <a:latin typeface="Times New Roman" pitchFamily="18" charset="0"/>
              </a:rPr>
              <a:t> acid</a:t>
            </a:r>
          </a:p>
          <a:p>
            <a:pPr lvl="2" eaLnBrk="1" hangingPunct="1">
              <a:defRPr/>
            </a:pPr>
            <a:r>
              <a:rPr lang="en-US" altLang="ko-KR" dirty="0">
                <a:latin typeface="Symbol" panose="05050102010706020507" pitchFamily="18" charset="2"/>
              </a:rPr>
              <a:t>b </a:t>
            </a:r>
            <a:r>
              <a:rPr lang="en-US" altLang="ko-KR" dirty="0" smtClean="0">
                <a:latin typeface="Times New Roman" pitchFamily="18" charset="0"/>
              </a:rPr>
              <a:t>= </a:t>
            </a:r>
            <a:r>
              <a:rPr lang="en-US" altLang="ko-KR" dirty="0" err="1">
                <a:latin typeface="Symbol" panose="05050102010706020507" pitchFamily="18" charset="2"/>
              </a:rPr>
              <a:t>b</a:t>
            </a:r>
            <a:r>
              <a:rPr lang="en-US" altLang="ko-KR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water</a:t>
            </a:r>
            <a:r>
              <a:rPr lang="en-US" altLang="ko-KR" dirty="0">
                <a:latin typeface="Symbol" panose="05050102010706020507" pitchFamily="18" charset="2"/>
              </a:rPr>
              <a:t> + </a:t>
            </a:r>
            <a:r>
              <a:rPr lang="en-US" altLang="ko-KR" dirty="0" err="1" smtClean="0">
                <a:latin typeface="Symbol" panose="05050102010706020507" pitchFamily="18" charset="2"/>
              </a:rPr>
              <a:t>b</a:t>
            </a:r>
            <a:r>
              <a:rPr lang="en-US" altLang="ko-KR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HnA</a:t>
            </a:r>
            <a:r>
              <a:rPr lang="en-US" altLang="ko-KR" dirty="0" smtClean="0">
                <a:latin typeface="Symbol" panose="05050102010706020507" pitchFamily="18" charset="2"/>
              </a:rPr>
              <a:t> </a:t>
            </a:r>
            <a:r>
              <a:rPr lang="en-US" altLang="ko-KR" dirty="0">
                <a:latin typeface="Symbol" panose="05050102010706020507" pitchFamily="18" charset="2"/>
              </a:rPr>
              <a:t>+ </a:t>
            </a:r>
            <a:r>
              <a:rPr lang="en-US" altLang="ko-KR" dirty="0" smtClean="0">
                <a:latin typeface="Symbol" panose="05050102010706020507" pitchFamily="18" charset="2"/>
              </a:rPr>
              <a:t>b</a:t>
            </a:r>
            <a:r>
              <a:rPr lang="en-US" altLang="ko-KR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Hn-1A</a:t>
            </a:r>
            <a:r>
              <a:rPr lang="en-US" altLang="ko-KR" dirty="0" smtClean="0">
                <a:latin typeface="Symbol" panose="05050102010706020507" pitchFamily="18" charset="2"/>
              </a:rPr>
              <a:t> </a:t>
            </a:r>
            <a:r>
              <a:rPr lang="en-US" altLang="ko-KR" dirty="0">
                <a:latin typeface="Symbol" panose="05050102010706020507" pitchFamily="18" charset="2"/>
              </a:rPr>
              <a:t>+ </a:t>
            </a:r>
            <a:r>
              <a:rPr lang="en-US" altLang="ko-KR" dirty="0" smtClean="0">
                <a:latin typeface="Symbol" panose="05050102010706020507" pitchFamily="18" charset="2"/>
              </a:rPr>
              <a:t>b</a:t>
            </a:r>
            <a:r>
              <a:rPr lang="en-US" altLang="ko-KR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Hn-1A</a:t>
            </a:r>
            <a:r>
              <a:rPr lang="en-US" altLang="ko-KR" dirty="0" smtClean="0">
                <a:latin typeface="Symbol" panose="05050102010706020507" pitchFamily="18" charset="2"/>
              </a:rPr>
              <a:t> </a:t>
            </a:r>
            <a:r>
              <a:rPr lang="en-US" altLang="ko-KR" dirty="0">
                <a:latin typeface="Symbol" panose="05050102010706020507" pitchFamily="18" charset="2"/>
              </a:rPr>
              <a:t>+ </a:t>
            </a:r>
            <a:r>
              <a:rPr lang="en-US" altLang="ko-KR" dirty="0" smtClean="0">
                <a:latin typeface="Symbol" panose="05050102010706020507" pitchFamily="18" charset="2"/>
              </a:rPr>
              <a:t>. </a:t>
            </a:r>
            <a:r>
              <a:rPr lang="en-US" altLang="ko-KR" dirty="0">
                <a:latin typeface="Symbol" panose="05050102010706020507" pitchFamily="18" charset="2"/>
              </a:rPr>
              <a:t>. . . . . </a:t>
            </a:r>
            <a:endParaRPr lang="en-US" altLang="ko-KR" dirty="0">
              <a:latin typeface="Times New Roman" pitchFamily="18" charset="0"/>
            </a:endParaRPr>
          </a:p>
          <a:p>
            <a:pPr lvl="2"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For a mineral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2KAl</a:t>
            </a:r>
            <a:r>
              <a:rPr lang="en-US" altLang="ko-KR" baseline="-25000" dirty="0" smtClean="0">
                <a:latin typeface="Times New Roman" pitchFamily="18" charset="0"/>
              </a:rPr>
              <a:t>3</a:t>
            </a:r>
            <a:r>
              <a:rPr lang="en-US" altLang="ko-KR" dirty="0" smtClean="0">
                <a:latin typeface="Times New Roman" pitchFamily="18" charset="0"/>
              </a:rPr>
              <a:t>Si</a:t>
            </a:r>
            <a:r>
              <a:rPr lang="en-US" altLang="ko-KR" baseline="-25000" dirty="0" smtClean="0">
                <a:latin typeface="Times New Roman" pitchFamily="18" charset="0"/>
              </a:rPr>
              <a:t>3</a:t>
            </a:r>
            <a:r>
              <a:rPr lang="en-US" altLang="ko-KR" dirty="0" smtClean="0">
                <a:latin typeface="Times New Roman" pitchFamily="18" charset="0"/>
              </a:rPr>
              <a:t>O</a:t>
            </a:r>
            <a:r>
              <a:rPr lang="en-US" altLang="ko-KR" baseline="-25000" dirty="0" smtClean="0">
                <a:latin typeface="Times New Roman" pitchFamily="18" charset="0"/>
              </a:rPr>
              <a:t>10</a:t>
            </a:r>
            <a:r>
              <a:rPr lang="en-US" altLang="ko-KR" dirty="0" smtClean="0">
                <a:latin typeface="Times New Roman" pitchFamily="18" charset="0"/>
              </a:rPr>
              <a:t>(OH)</a:t>
            </a:r>
            <a:r>
              <a:rPr lang="en-US" altLang="ko-KR" baseline="-25000" dirty="0">
                <a:latin typeface="Times New Roman" pitchFamily="18" charset="0"/>
              </a:rPr>
              <a:t> </a:t>
            </a:r>
            <a:r>
              <a:rPr lang="en-US" altLang="ko-KR" baseline="-25000" dirty="0" smtClean="0">
                <a:latin typeface="Times New Roman" pitchFamily="18" charset="0"/>
              </a:rPr>
              <a:t>2</a:t>
            </a:r>
            <a:r>
              <a:rPr lang="en-US" altLang="ko-KR" dirty="0" smtClean="0">
                <a:latin typeface="Times New Roman" pitchFamily="18" charset="0"/>
              </a:rPr>
              <a:t> </a:t>
            </a:r>
            <a:r>
              <a:rPr lang="en-US" altLang="ko-KR" dirty="0">
                <a:latin typeface="Times New Roman" pitchFamily="18" charset="0"/>
              </a:rPr>
              <a:t>+ 2H</a:t>
            </a:r>
            <a:r>
              <a:rPr lang="en-US" altLang="ko-KR" baseline="30000" dirty="0">
                <a:latin typeface="Times New Roman" pitchFamily="18" charset="0"/>
              </a:rPr>
              <a:t>+</a:t>
            </a:r>
            <a:r>
              <a:rPr lang="en-US" altLang="ko-KR" dirty="0">
                <a:latin typeface="Times New Roman" pitchFamily="18" charset="0"/>
              </a:rPr>
              <a:t> = </a:t>
            </a:r>
            <a:r>
              <a:rPr lang="en-US" altLang="ko-KR" dirty="0" smtClean="0">
                <a:latin typeface="Times New Roman" pitchFamily="18" charset="0"/>
              </a:rPr>
              <a:t>3Al</a:t>
            </a:r>
            <a:r>
              <a:rPr lang="en-US" altLang="ko-KR" baseline="-25000" dirty="0" smtClean="0">
                <a:latin typeface="Times New Roman" pitchFamily="18" charset="0"/>
              </a:rPr>
              <a:t>2</a:t>
            </a:r>
            <a:r>
              <a:rPr lang="en-US" altLang="ko-KR" dirty="0" smtClean="0">
                <a:latin typeface="Times New Roman" pitchFamily="18" charset="0"/>
              </a:rPr>
              <a:t>Si</a:t>
            </a:r>
            <a:r>
              <a:rPr lang="en-US" altLang="ko-KR" baseline="-25000" dirty="0" smtClean="0">
                <a:latin typeface="Times New Roman" pitchFamily="18" charset="0"/>
              </a:rPr>
              <a:t>2</a:t>
            </a:r>
            <a:r>
              <a:rPr lang="en-US" altLang="ko-KR" dirty="0" smtClean="0">
                <a:latin typeface="Times New Roman" pitchFamily="18" charset="0"/>
              </a:rPr>
              <a:t>O</a:t>
            </a:r>
            <a:r>
              <a:rPr lang="en-US" altLang="ko-KR" baseline="-25000" dirty="0" smtClean="0">
                <a:latin typeface="Times New Roman" pitchFamily="18" charset="0"/>
              </a:rPr>
              <a:t>5</a:t>
            </a:r>
            <a:r>
              <a:rPr lang="en-US" altLang="ko-KR" dirty="0" smtClean="0">
                <a:latin typeface="Times New Roman" pitchFamily="18" charset="0"/>
              </a:rPr>
              <a:t>(OH)</a:t>
            </a:r>
            <a:r>
              <a:rPr lang="en-US" altLang="ko-KR" baseline="-25000" dirty="0">
                <a:latin typeface="Times New Roman" pitchFamily="18" charset="0"/>
              </a:rPr>
              <a:t> </a:t>
            </a:r>
            <a:r>
              <a:rPr lang="en-US" altLang="ko-KR" baseline="-25000" dirty="0" smtClean="0">
                <a:latin typeface="Times New Roman" pitchFamily="18" charset="0"/>
              </a:rPr>
              <a:t>4</a:t>
            </a:r>
            <a:r>
              <a:rPr lang="en-US" altLang="ko-KR" dirty="0" smtClean="0">
                <a:latin typeface="Times New Roman" pitchFamily="18" charset="0"/>
              </a:rPr>
              <a:t> </a:t>
            </a:r>
            <a:r>
              <a:rPr lang="en-US" altLang="ko-KR" dirty="0">
                <a:latin typeface="Times New Roman" pitchFamily="18" charset="0"/>
              </a:rPr>
              <a:t>+ 2K</a:t>
            </a:r>
            <a:r>
              <a:rPr lang="en-US" altLang="ko-KR" baseline="30000" dirty="0">
                <a:latin typeface="Times New Roman" pitchFamily="18" charset="0"/>
              </a:rPr>
              <a:t> +</a:t>
            </a:r>
            <a:endParaRPr lang="en-US" altLang="ko-KR" dirty="0">
              <a:latin typeface="Times New Roman" pitchFamily="18" charset="0"/>
            </a:endParaRPr>
          </a:p>
          <a:p>
            <a:pPr lvl="2"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64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49275"/>
            <a:ext cx="8229600" cy="5759450"/>
          </a:xfrm>
        </p:spPr>
        <p:txBody>
          <a:bodyPr>
            <a:normAutofit/>
          </a:bodyPr>
          <a:lstStyle/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For a mineral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Muscovite-kaolinite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2KAl</a:t>
            </a:r>
            <a:r>
              <a:rPr lang="en-US" altLang="ko-KR" baseline="-25000" dirty="0" smtClean="0">
                <a:latin typeface="Times New Roman" pitchFamily="18" charset="0"/>
              </a:rPr>
              <a:t>3</a:t>
            </a:r>
            <a:r>
              <a:rPr lang="en-US" altLang="ko-KR" dirty="0" smtClean="0">
                <a:latin typeface="Times New Roman" pitchFamily="18" charset="0"/>
              </a:rPr>
              <a:t>Si</a:t>
            </a:r>
            <a:r>
              <a:rPr lang="en-US" altLang="ko-KR" baseline="-25000" dirty="0" smtClean="0">
                <a:latin typeface="Times New Roman" pitchFamily="18" charset="0"/>
              </a:rPr>
              <a:t>3</a:t>
            </a:r>
            <a:r>
              <a:rPr lang="en-US" altLang="ko-KR" dirty="0" smtClean="0">
                <a:latin typeface="Times New Roman" pitchFamily="18" charset="0"/>
              </a:rPr>
              <a:t>O</a:t>
            </a:r>
            <a:r>
              <a:rPr lang="en-US" altLang="ko-KR" baseline="-25000" dirty="0" smtClean="0">
                <a:latin typeface="Times New Roman" pitchFamily="18" charset="0"/>
              </a:rPr>
              <a:t>10</a:t>
            </a:r>
            <a:r>
              <a:rPr lang="en-US" altLang="ko-KR" dirty="0" smtClean="0">
                <a:latin typeface="Times New Roman" pitchFamily="18" charset="0"/>
              </a:rPr>
              <a:t>(OH)</a:t>
            </a:r>
            <a:r>
              <a:rPr lang="en-US" altLang="ko-KR" baseline="-25000" dirty="0">
                <a:latin typeface="Times New Roman" pitchFamily="18" charset="0"/>
              </a:rPr>
              <a:t> </a:t>
            </a:r>
            <a:r>
              <a:rPr lang="en-US" altLang="ko-KR" baseline="-25000" dirty="0" smtClean="0">
                <a:latin typeface="Times New Roman" pitchFamily="18" charset="0"/>
              </a:rPr>
              <a:t>2</a:t>
            </a:r>
            <a:r>
              <a:rPr lang="en-US" altLang="ko-KR" dirty="0" smtClean="0">
                <a:latin typeface="Times New Roman" pitchFamily="18" charset="0"/>
              </a:rPr>
              <a:t> </a:t>
            </a:r>
            <a:r>
              <a:rPr lang="en-US" altLang="ko-KR" dirty="0">
                <a:latin typeface="Times New Roman" pitchFamily="18" charset="0"/>
              </a:rPr>
              <a:t>+ 2H</a:t>
            </a:r>
            <a:r>
              <a:rPr lang="en-US" altLang="ko-KR" baseline="30000" dirty="0">
                <a:latin typeface="Times New Roman" pitchFamily="18" charset="0"/>
              </a:rPr>
              <a:t>+</a:t>
            </a:r>
            <a:r>
              <a:rPr lang="en-US" altLang="ko-KR" dirty="0">
                <a:latin typeface="Times New Roman" pitchFamily="18" charset="0"/>
              </a:rPr>
              <a:t> = </a:t>
            </a:r>
            <a:r>
              <a:rPr lang="en-US" altLang="ko-KR" dirty="0" smtClean="0">
                <a:latin typeface="Times New Roman" pitchFamily="18" charset="0"/>
              </a:rPr>
              <a:t>3Al</a:t>
            </a:r>
            <a:r>
              <a:rPr lang="en-US" altLang="ko-KR" baseline="-25000" dirty="0" smtClean="0">
                <a:latin typeface="Times New Roman" pitchFamily="18" charset="0"/>
              </a:rPr>
              <a:t>2</a:t>
            </a:r>
            <a:r>
              <a:rPr lang="en-US" altLang="ko-KR" dirty="0" smtClean="0">
                <a:latin typeface="Times New Roman" pitchFamily="18" charset="0"/>
              </a:rPr>
              <a:t>Si</a:t>
            </a:r>
            <a:r>
              <a:rPr lang="en-US" altLang="ko-KR" baseline="-25000" dirty="0" smtClean="0">
                <a:latin typeface="Times New Roman" pitchFamily="18" charset="0"/>
              </a:rPr>
              <a:t>2</a:t>
            </a:r>
            <a:r>
              <a:rPr lang="en-US" altLang="ko-KR" dirty="0" smtClean="0">
                <a:latin typeface="Times New Roman" pitchFamily="18" charset="0"/>
              </a:rPr>
              <a:t>O</a:t>
            </a:r>
            <a:r>
              <a:rPr lang="en-US" altLang="ko-KR" baseline="-25000" dirty="0" smtClean="0">
                <a:latin typeface="Times New Roman" pitchFamily="18" charset="0"/>
              </a:rPr>
              <a:t>5</a:t>
            </a:r>
            <a:r>
              <a:rPr lang="en-US" altLang="ko-KR" dirty="0" smtClean="0">
                <a:latin typeface="Times New Roman" pitchFamily="18" charset="0"/>
              </a:rPr>
              <a:t>(OH)</a:t>
            </a:r>
            <a:r>
              <a:rPr lang="en-US" altLang="ko-KR" baseline="-25000" dirty="0">
                <a:latin typeface="Times New Roman" pitchFamily="18" charset="0"/>
              </a:rPr>
              <a:t> </a:t>
            </a:r>
            <a:r>
              <a:rPr lang="en-US" altLang="ko-KR" baseline="-25000" dirty="0" smtClean="0">
                <a:latin typeface="Times New Roman" pitchFamily="18" charset="0"/>
              </a:rPr>
              <a:t>4</a:t>
            </a:r>
            <a:r>
              <a:rPr lang="en-US" altLang="ko-KR" dirty="0" smtClean="0">
                <a:latin typeface="Times New Roman" pitchFamily="18" charset="0"/>
              </a:rPr>
              <a:t> </a:t>
            </a:r>
            <a:r>
              <a:rPr lang="en-US" altLang="ko-KR" dirty="0">
                <a:latin typeface="Times New Roman" pitchFamily="18" charset="0"/>
              </a:rPr>
              <a:t>+ 2K</a:t>
            </a:r>
            <a:r>
              <a:rPr lang="en-US" altLang="ko-KR" baseline="30000" dirty="0">
                <a:latin typeface="Times New Roman" pitchFamily="18" charset="0"/>
              </a:rPr>
              <a:t> +</a:t>
            </a:r>
            <a:endParaRPr lang="en-US" altLang="ko-KR" dirty="0">
              <a:latin typeface="Times New Roman" pitchFamily="18" charset="0"/>
            </a:endParaRPr>
          </a:p>
          <a:p>
            <a:pPr lvl="2" eaLnBrk="1" hangingPunct="1">
              <a:defRPr/>
            </a:pPr>
            <a:r>
              <a:rPr lang="en-US" altLang="ko-KR" dirty="0">
                <a:latin typeface="Times New Roman" pitchFamily="18" charset="0"/>
              </a:rPr>
              <a:t>K= </a:t>
            </a:r>
            <a:r>
              <a:rPr lang="en-US" altLang="ko-KR" dirty="0" smtClean="0">
                <a:latin typeface="Times New Roman" pitchFamily="18" charset="0"/>
              </a:rPr>
              <a:t>([</a:t>
            </a:r>
            <a:r>
              <a:rPr lang="en-US" altLang="ko-KR" dirty="0">
                <a:latin typeface="Times New Roman" pitchFamily="18" charset="0"/>
              </a:rPr>
              <a:t>K</a:t>
            </a:r>
            <a:r>
              <a:rPr lang="en-US" altLang="ko-KR" baseline="30000" dirty="0">
                <a:latin typeface="Times New Roman" pitchFamily="18" charset="0"/>
              </a:rPr>
              <a:t>+</a:t>
            </a:r>
            <a:r>
              <a:rPr lang="en-US" altLang="ko-KR" dirty="0">
                <a:latin typeface="Times New Roman" pitchFamily="18" charset="0"/>
              </a:rPr>
              <a:t>] </a:t>
            </a:r>
            <a:r>
              <a:rPr lang="en-US" altLang="ko-KR" dirty="0" smtClean="0">
                <a:latin typeface="Times New Roman" pitchFamily="18" charset="0"/>
              </a:rPr>
              <a:t>/</a:t>
            </a:r>
            <a:r>
              <a:rPr lang="en-US" altLang="ko-KR" dirty="0">
                <a:latin typeface="Times New Roman" pitchFamily="18" charset="0"/>
              </a:rPr>
              <a:t> [H</a:t>
            </a:r>
            <a:r>
              <a:rPr lang="en-US" altLang="ko-KR" baseline="30000" dirty="0">
                <a:latin typeface="Times New Roman" pitchFamily="18" charset="0"/>
              </a:rPr>
              <a:t>+</a:t>
            </a:r>
            <a:r>
              <a:rPr lang="en-US" altLang="ko-KR" dirty="0">
                <a:latin typeface="Times New Roman" pitchFamily="18" charset="0"/>
              </a:rPr>
              <a:t>] </a:t>
            </a:r>
            <a:r>
              <a:rPr lang="en-US" altLang="ko-KR" dirty="0" smtClean="0">
                <a:latin typeface="Times New Roman" pitchFamily="18" charset="0"/>
              </a:rPr>
              <a:t>)</a:t>
            </a:r>
            <a:r>
              <a:rPr lang="en-US" altLang="ko-KR" baseline="30000" dirty="0" smtClean="0">
                <a:latin typeface="Times New Roman" pitchFamily="18" charset="0"/>
              </a:rPr>
              <a:t>2</a:t>
            </a:r>
            <a:endParaRPr lang="en-US" altLang="ko-KR" baseline="30000" dirty="0" smtClean="0">
              <a:latin typeface="Times New Roman" pitchFamily="18" charset="0"/>
            </a:endParaRP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Titrate with </a:t>
            </a:r>
            <a:r>
              <a:rPr lang="en-US" altLang="ko-KR" dirty="0" err="1" smtClean="0">
                <a:latin typeface="Times New Roman" pitchFamily="18" charset="0"/>
              </a:rPr>
              <a:t>HCl</a:t>
            </a:r>
            <a:endParaRPr lang="en-US" altLang="ko-KR" dirty="0" smtClean="0">
              <a:latin typeface="Times New Roman" pitchFamily="18" charset="0"/>
            </a:endParaRP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Charge balance: </a:t>
            </a:r>
            <a:r>
              <a:rPr lang="en-US" altLang="ko-KR" dirty="0">
                <a:latin typeface="Times New Roman" pitchFamily="18" charset="0"/>
              </a:rPr>
              <a:t>[H</a:t>
            </a:r>
            <a:r>
              <a:rPr lang="en-US" altLang="ko-KR" baseline="30000" dirty="0">
                <a:latin typeface="Times New Roman" pitchFamily="18" charset="0"/>
              </a:rPr>
              <a:t>+</a:t>
            </a:r>
            <a:r>
              <a:rPr lang="en-US" altLang="ko-KR" dirty="0">
                <a:latin typeface="Times New Roman" pitchFamily="18" charset="0"/>
              </a:rPr>
              <a:t>] + </a:t>
            </a:r>
            <a:r>
              <a:rPr lang="en-US" altLang="ko-KR" dirty="0" smtClean="0">
                <a:latin typeface="Times New Roman" pitchFamily="18" charset="0"/>
              </a:rPr>
              <a:t>[K</a:t>
            </a:r>
            <a:r>
              <a:rPr lang="en-US" altLang="ko-KR" baseline="30000" dirty="0" smtClean="0">
                <a:latin typeface="Times New Roman" pitchFamily="18" charset="0"/>
              </a:rPr>
              <a:t>+</a:t>
            </a:r>
            <a:r>
              <a:rPr lang="en-US" altLang="ko-KR" dirty="0" smtClean="0">
                <a:latin typeface="Times New Roman" pitchFamily="18" charset="0"/>
              </a:rPr>
              <a:t>] </a:t>
            </a:r>
            <a:r>
              <a:rPr lang="en-US" altLang="ko-KR" dirty="0">
                <a:latin typeface="Times New Roman" pitchFamily="18" charset="0"/>
              </a:rPr>
              <a:t>= </a:t>
            </a:r>
            <a:r>
              <a:rPr lang="en-US" altLang="ko-KR" dirty="0" smtClean="0">
                <a:latin typeface="Times New Roman" pitchFamily="18" charset="0"/>
              </a:rPr>
              <a:t>[</a:t>
            </a:r>
            <a:r>
              <a:rPr lang="en-US" altLang="ko-KR" dirty="0" err="1" smtClean="0">
                <a:latin typeface="Times New Roman" pitchFamily="18" charset="0"/>
              </a:rPr>
              <a:t>Cl</a:t>
            </a:r>
            <a:r>
              <a:rPr lang="en-US" altLang="ko-KR" baseline="30000" dirty="0" smtClean="0">
                <a:latin typeface="Times New Roman" pitchFamily="18" charset="0"/>
              </a:rPr>
              <a:t>-</a:t>
            </a:r>
            <a:r>
              <a:rPr lang="en-US" altLang="ko-KR" dirty="0">
                <a:latin typeface="Times New Roman" pitchFamily="18" charset="0"/>
              </a:rPr>
              <a:t>] + [OH</a:t>
            </a:r>
            <a:r>
              <a:rPr lang="en-US" altLang="ko-KR" baseline="30000" dirty="0">
                <a:latin typeface="Times New Roman" pitchFamily="18" charset="0"/>
              </a:rPr>
              <a:t>-</a:t>
            </a:r>
            <a:r>
              <a:rPr lang="en-US" altLang="ko-KR" dirty="0" smtClean="0">
                <a:latin typeface="Times New Roman" pitchFamily="18" charset="0"/>
              </a:rPr>
              <a:t>]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C</a:t>
            </a:r>
            <a:r>
              <a:rPr lang="en-US" altLang="ko-KR" baseline="-25000" dirty="0" smtClean="0">
                <a:latin typeface="Times New Roman" pitchFamily="18" charset="0"/>
              </a:rPr>
              <a:t>A</a:t>
            </a:r>
            <a:r>
              <a:rPr lang="en-US" altLang="ko-KR" dirty="0" smtClean="0">
                <a:latin typeface="Times New Roman" pitchFamily="18" charset="0"/>
              </a:rPr>
              <a:t> = </a:t>
            </a:r>
            <a:r>
              <a:rPr lang="en-US" altLang="ko-KR" dirty="0">
                <a:latin typeface="Times New Roman" pitchFamily="18" charset="0"/>
              </a:rPr>
              <a:t>[</a:t>
            </a:r>
            <a:r>
              <a:rPr lang="en-US" altLang="ko-KR" dirty="0" err="1">
                <a:latin typeface="Times New Roman" pitchFamily="18" charset="0"/>
              </a:rPr>
              <a:t>Cl</a:t>
            </a:r>
            <a:r>
              <a:rPr lang="en-US" altLang="ko-KR" baseline="30000" dirty="0">
                <a:latin typeface="Times New Roman" pitchFamily="18" charset="0"/>
              </a:rPr>
              <a:t>-</a:t>
            </a:r>
            <a:r>
              <a:rPr lang="en-US" altLang="ko-KR" dirty="0">
                <a:latin typeface="Times New Roman" pitchFamily="18" charset="0"/>
              </a:rPr>
              <a:t>] </a:t>
            </a:r>
            <a:r>
              <a:rPr lang="en-US" altLang="ko-KR" dirty="0" smtClean="0">
                <a:latin typeface="Times New Roman" pitchFamily="18" charset="0"/>
              </a:rPr>
              <a:t>= </a:t>
            </a:r>
            <a:r>
              <a:rPr lang="en-US" altLang="ko-KR" dirty="0">
                <a:latin typeface="Times New Roman" pitchFamily="18" charset="0"/>
              </a:rPr>
              <a:t>[H</a:t>
            </a:r>
            <a:r>
              <a:rPr lang="en-US" altLang="ko-KR" baseline="30000" dirty="0">
                <a:latin typeface="Times New Roman" pitchFamily="18" charset="0"/>
              </a:rPr>
              <a:t>+</a:t>
            </a:r>
            <a:r>
              <a:rPr lang="en-US" altLang="ko-KR" dirty="0">
                <a:latin typeface="Times New Roman" pitchFamily="18" charset="0"/>
              </a:rPr>
              <a:t>] + [K</a:t>
            </a:r>
            <a:r>
              <a:rPr lang="en-US" altLang="ko-KR" baseline="30000" dirty="0">
                <a:latin typeface="Times New Roman" pitchFamily="18" charset="0"/>
              </a:rPr>
              <a:t>+</a:t>
            </a:r>
            <a:r>
              <a:rPr lang="en-US" altLang="ko-KR" dirty="0">
                <a:latin typeface="Times New Roman" pitchFamily="18" charset="0"/>
              </a:rPr>
              <a:t>] </a:t>
            </a:r>
            <a:r>
              <a:rPr lang="en-US" altLang="ko-KR" dirty="0" smtClean="0">
                <a:latin typeface="Times New Roman" pitchFamily="18" charset="0"/>
              </a:rPr>
              <a:t>- </a:t>
            </a:r>
            <a:r>
              <a:rPr lang="en-US" altLang="ko-KR" dirty="0">
                <a:latin typeface="Times New Roman" pitchFamily="18" charset="0"/>
              </a:rPr>
              <a:t>[OH</a:t>
            </a:r>
            <a:r>
              <a:rPr lang="en-US" altLang="ko-KR" baseline="30000" dirty="0">
                <a:latin typeface="Times New Roman" pitchFamily="18" charset="0"/>
              </a:rPr>
              <a:t>-</a:t>
            </a:r>
            <a:r>
              <a:rPr lang="en-US" altLang="ko-KR" dirty="0" smtClean="0">
                <a:latin typeface="Times New Roman" pitchFamily="18" charset="0"/>
              </a:rPr>
              <a:t>] </a:t>
            </a:r>
          </a:p>
          <a:p>
            <a:pPr lvl="2" eaLnBrk="1" hangingPunct="1">
              <a:defRPr/>
            </a:pPr>
            <a:r>
              <a:rPr lang="en-US" altLang="ko-KR" dirty="0">
                <a:latin typeface="Times New Roman" pitchFamily="18" charset="0"/>
              </a:rPr>
              <a:t> </a:t>
            </a:r>
            <a:r>
              <a:rPr lang="en-US" altLang="ko-KR" dirty="0" smtClean="0">
                <a:latin typeface="Times New Roman" pitchFamily="18" charset="0"/>
              </a:rPr>
              <a:t>     = </a:t>
            </a:r>
            <a:r>
              <a:rPr lang="en-US" altLang="ko-KR" dirty="0">
                <a:latin typeface="Times New Roman" pitchFamily="18" charset="0"/>
              </a:rPr>
              <a:t>[H</a:t>
            </a:r>
            <a:r>
              <a:rPr lang="en-US" altLang="ko-KR" baseline="30000" dirty="0">
                <a:latin typeface="Times New Roman" pitchFamily="18" charset="0"/>
              </a:rPr>
              <a:t>+</a:t>
            </a:r>
            <a:r>
              <a:rPr lang="en-US" altLang="ko-KR" dirty="0">
                <a:latin typeface="Times New Roman" pitchFamily="18" charset="0"/>
              </a:rPr>
              <a:t>] + </a:t>
            </a:r>
            <a:r>
              <a:rPr lang="en-US" altLang="ko-KR" dirty="0" smtClean="0">
                <a:latin typeface="Times New Roman" pitchFamily="18" charset="0"/>
              </a:rPr>
              <a:t>K/</a:t>
            </a:r>
            <a:r>
              <a:rPr lang="en-US" altLang="ko-KR" dirty="0">
                <a:latin typeface="Times New Roman" pitchFamily="18" charset="0"/>
              </a:rPr>
              <a:t>[H</a:t>
            </a:r>
            <a:r>
              <a:rPr lang="en-US" altLang="ko-KR" baseline="30000" dirty="0" smtClean="0">
                <a:latin typeface="Times New Roman" pitchFamily="18" charset="0"/>
              </a:rPr>
              <a:t>+</a:t>
            </a:r>
            <a:r>
              <a:rPr lang="en-US" altLang="ko-KR" dirty="0" smtClean="0">
                <a:latin typeface="Times New Roman" pitchFamily="18" charset="0"/>
              </a:rPr>
              <a:t>]</a:t>
            </a:r>
            <a:r>
              <a:rPr lang="en-US" altLang="ko-KR" baseline="30000" dirty="0" smtClean="0">
                <a:latin typeface="Times New Roman" pitchFamily="18" charset="0"/>
              </a:rPr>
              <a:t>1/2 </a:t>
            </a:r>
            <a:r>
              <a:rPr lang="en-US" altLang="ko-KR" dirty="0" smtClean="0">
                <a:latin typeface="Times New Roman" pitchFamily="18" charset="0"/>
              </a:rPr>
              <a:t>- </a:t>
            </a:r>
            <a:r>
              <a:rPr lang="en-US" altLang="ko-KR" dirty="0">
                <a:latin typeface="Times New Roman" pitchFamily="18" charset="0"/>
              </a:rPr>
              <a:t>[OH</a:t>
            </a:r>
            <a:r>
              <a:rPr lang="en-US" altLang="ko-KR" baseline="30000" dirty="0">
                <a:latin typeface="Times New Roman" pitchFamily="18" charset="0"/>
              </a:rPr>
              <a:t>-</a:t>
            </a:r>
            <a:r>
              <a:rPr lang="en-US" altLang="ko-KR" dirty="0">
                <a:latin typeface="Times New Roman" pitchFamily="18" charset="0"/>
              </a:rPr>
              <a:t>] 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Differentiate the above equation and change the sign </a:t>
            </a:r>
            <a:r>
              <a:rPr lang="en-US" altLang="ko-KR" dirty="0" smtClean="0">
                <a:latin typeface="Times New Roman" pitchFamily="18" charset="0"/>
                <a:sym typeface="Wingdings" panose="05000000000000000000" pitchFamily="2" charset="2"/>
              </a:rPr>
              <a:t> buffer capacity</a:t>
            </a:r>
          </a:p>
          <a:p>
            <a:pPr lvl="2" eaLnBrk="1" hangingPunct="1">
              <a:defRPr/>
            </a:pPr>
            <a:endParaRPr lang="en-US" altLang="ko-KR" dirty="0">
              <a:latin typeface="Times New Roman" pitchFamily="18" charset="0"/>
              <a:sym typeface="Wingdings" panose="05000000000000000000" pitchFamily="2" charset="2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  <a:sym typeface="Wingdings" panose="05000000000000000000" pitchFamily="2" charset="2"/>
              </a:rPr>
              <a:t>See Fig. 5-11 on p. 186</a:t>
            </a:r>
            <a:endParaRPr lang="en-US" altLang="ko-KR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49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49275"/>
            <a:ext cx="8229600" cy="575945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Assignment</a:t>
            </a: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P. 190: </a:t>
            </a:r>
            <a:r>
              <a:rPr lang="en-US" altLang="ko-KR" smtClean="0">
                <a:latin typeface="Times New Roman" pitchFamily="18" charset="0"/>
              </a:rPr>
              <a:t>Problem 2</a:t>
            </a:r>
            <a:r>
              <a:rPr lang="en-US" altLang="ko-KR" dirty="0" smtClean="0">
                <a:latin typeface="Times New Roman" pitchFamily="18" charset="0"/>
              </a:rPr>
              <a:t>, 3, 4, 8</a:t>
            </a:r>
          </a:p>
        </p:txBody>
      </p:sp>
    </p:spTree>
    <p:extLst>
      <p:ext uri="{BB962C8B-B14F-4D97-AF65-F5344CB8AC3E}">
        <p14:creationId xmlns:p14="http://schemas.microsoft.com/office/powerpoint/2010/main" val="224453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29600" cy="575945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6-2. Examples &amp; </a:t>
            </a:r>
            <a:r>
              <a:rPr lang="en-US" altLang="ko-KR" dirty="0" err="1" smtClean="0">
                <a:latin typeface="Times New Roman" pitchFamily="18" charset="0"/>
              </a:rPr>
              <a:t>Amphiprotic</a:t>
            </a:r>
            <a:r>
              <a:rPr lang="en-US" altLang="ko-KR" dirty="0" smtClean="0">
                <a:latin typeface="Times New Roman" pitchFamily="18" charset="0"/>
              </a:rPr>
              <a:t> (</a:t>
            </a:r>
            <a:r>
              <a:rPr lang="en-US" altLang="ko-KR" dirty="0" err="1" smtClean="0">
                <a:latin typeface="Times New Roman" pitchFamily="18" charset="0"/>
              </a:rPr>
              <a:t>Ampholytes</a:t>
            </a:r>
            <a:r>
              <a:rPr lang="en-US" altLang="ko-KR" dirty="0" smtClean="0">
                <a:latin typeface="Times New Roman" pitchFamily="18" charset="0"/>
              </a:rPr>
              <a:t>)</a:t>
            </a:r>
          </a:p>
          <a:p>
            <a:pPr lvl="1"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Acids &amp; conjugate bases (or vice versa)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HCO</a:t>
            </a:r>
            <a:r>
              <a:rPr lang="en-US" altLang="ko-KR" baseline="-25000" dirty="0" smtClean="0">
                <a:latin typeface="Times New Roman" pitchFamily="18" charset="0"/>
              </a:rPr>
              <a:t>3</a:t>
            </a:r>
            <a:r>
              <a:rPr lang="en-US" altLang="ko-KR" baseline="30000" dirty="0" smtClean="0">
                <a:latin typeface="Times New Roman" pitchFamily="18" charset="0"/>
              </a:rPr>
              <a:t>-</a:t>
            </a:r>
            <a:r>
              <a:rPr lang="en-US" altLang="ko-KR" dirty="0" smtClean="0">
                <a:latin typeface="Times New Roman" pitchFamily="18" charset="0"/>
              </a:rPr>
              <a:t> = H</a:t>
            </a:r>
            <a:r>
              <a:rPr lang="en-US" altLang="ko-KR" baseline="30000" dirty="0" smtClean="0">
                <a:latin typeface="Times New Roman" pitchFamily="18" charset="0"/>
              </a:rPr>
              <a:t>+</a:t>
            </a:r>
            <a:r>
              <a:rPr lang="en-US" altLang="ko-KR" dirty="0" smtClean="0">
                <a:latin typeface="Times New Roman" pitchFamily="18" charset="0"/>
              </a:rPr>
              <a:t> + CO</a:t>
            </a:r>
            <a:r>
              <a:rPr lang="en-US" altLang="ko-KR" baseline="-25000" dirty="0" smtClean="0">
                <a:latin typeface="Times New Roman" pitchFamily="18" charset="0"/>
              </a:rPr>
              <a:t>3</a:t>
            </a:r>
            <a:r>
              <a:rPr lang="en-US" altLang="ko-KR" baseline="30000" dirty="0" smtClean="0">
                <a:latin typeface="Times New Roman" pitchFamily="18" charset="0"/>
              </a:rPr>
              <a:t>2-</a:t>
            </a: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Also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HCO</a:t>
            </a:r>
            <a:r>
              <a:rPr lang="en-US" altLang="ko-KR" baseline="-25000" dirty="0" smtClean="0">
                <a:latin typeface="Times New Roman" pitchFamily="18" charset="0"/>
              </a:rPr>
              <a:t>3</a:t>
            </a:r>
            <a:r>
              <a:rPr lang="en-US" altLang="ko-KR" baseline="30000" dirty="0" smtClean="0">
                <a:latin typeface="Times New Roman" pitchFamily="18" charset="0"/>
              </a:rPr>
              <a:t>-</a:t>
            </a:r>
            <a:r>
              <a:rPr lang="en-US" altLang="ko-KR" dirty="0" smtClean="0">
                <a:latin typeface="Times New Roman" pitchFamily="18" charset="0"/>
              </a:rPr>
              <a:t> + H</a:t>
            </a:r>
            <a:r>
              <a:rPr lang="en-US" altLang="ko-KR" baseline="30000" dirty="0" smtClean="0">
                <a:latin typeface="Times New Roman" pitchFamily="18" charset="0"/>
              </a:rPr>
              <a:t>+ </a:t>
            </a:r>
            <a:r>
              <a:rPr lang="en-US" altLang="ko-KR" dirty="0" smtClean="0">
                <a:latin typeface="Times New Roman" pitchFamily="18" charset="0"/>
              </a:rPr>
              <a:t> = H</a:t>
            </a:r>
            <a:r>
              <a:rPr lang="en-US" altLang="ko-KR" baseline="-25000" dirty="0" smtClean="0">
                <a:latin typeface="Times New Roman" pitchFamily="18" charset="0"/>
              </a:rPr>
              <a:t>2</a:t>
            </a:r>
            <a:r>
              <a:rPr lang="en-US" altLang="ko-KR" dirty="0" smtClean="0">
                <a:latin typeface="Times New Roman" pitchFamily="18" charset="0"/>
              </a:rPr>
              <a:t>CO</a:t>
            </a:r>
            <a:r>
              <a:rPr lang="en-US" altLang="ko-KR" baseline="-25000" dirty="0" smtClean="0">
                <a:latin typeface="Times New Roman" pitchFamily="18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29600" cy="575945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6-3. Strong vs. Weak Acids</a:t>
            </a:r>
          </a:p>
          <a:p>
            <a:pPr lvl="1"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Called upon the extension of dissociation</a:t>
            </a: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Strong acids: </a:t>
            </a:r>
            <a:r>
              <a:rPr lang="en-US" altLang="ko-KR" dirty="0" err="1" smtClean="0">
                <a:latin typeface="Times New Roman" pitchFamily="18" charset="0"/>
              </a:rPr>
              <a:t>HCl</a:t>
            </a:r>
            <a:r>
              <a:rPr lang="en-US" altLang="ko-KR" dirty="0" smtClean="0">
                <a:latin typeface="Times New Roman" pitchFamily="18" charset="0"/>
              </a:rPr>
              <a:t>, HNO</a:t>
            </a:r>
            <a:r>
              <a:rPr lang="en-US" altLang="ko-KR" baseline="-25000" dirty="0" smtClean="0">
                <a:latin typeface="Times New Roman" pitchFamily="18" charset="0"/>
              </a:rPr>
              <a:t>3</a:t>
            </a:r>
            <a:r>
              <a:rPr lang="en-US" altLang="ko-KR" dirty="0" smtClean="0">
                <a:latin typeface="Times New Roman" pitchFamily="18" charset="0"/>
              </a:rPr>
              <a:t>, H</a:t>
            </a:r>
            <a:r>
              <a:rPr lang="en-US" altLang="ko-KR" baseline="-25000" dirty="0" smtClean="0">
                <a:latin typeface="Times New Roman" pitchFamily="18" charset="0"/>
              </a:rPr>
              <a:t>2</a:t>
            </a:r>
            <a:r>
              <a:rPr lang="en-US" altLang="ko-KR" dirty="0" smtClean="0">
                <a:latin typeface="Times New Roman" pitchFamily="18" charset="0"/>
              </a:rPr>
              <a:t>SO</a:t>
            </a:r>
            <a:r>
              <a:rPr lang="en-US" altLang="ko-KR" baseline="-25000" dirty="0" smtClean="0">
                <a:latin typeface="Times New Roman" pitchFamily="18" charset="0"/>
              </a:rPr>
              <a:t>4</a:t>
            </a:r>
            <a:r>
              <a:rPr lang="en-US" altLang="ko-KR" dirty="0" smtClean="0">
                <a:latin typeface="Times New Roman" pitchFamily="18" charset="0"/>
              </a:rPr>
              <a:t>, H</a:t>
            </a:r>
            <a:r>
              <a:rPr lang="en-US" altLang="ko-KR" baseline="-25000" dirty="0" smtClean="0">
                <a:latin typeface="Times New Roman" pitchFamily="18" charset="0"/>
              </a:rPr>
              <a:t>3</a:t>
            </a:r>
            <a:r>
              <a:rPr lang="en-US" altLang="ko-KR" dirty="0" smtClean="0">
                <a:latin typeface="Times New Roman" pitchFamily="18" charset="0"/>
              </a:rPr>
              <a:t>PO</a:t>
            </a:r>
            <a:r>
              <a:rPr lang="en-US" altLang="ko-KR" baseline="-25000" dirty="0" smtClean="0">
                <a:latin typeface="Times New Roman" pitchFamily="18" charset="0"/>
              </a:rPr>
              <a:t>4</a:t>
            </a: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Weak acids: Acetic acids, HF, H</a:t>
            </a:r>
            <a:r>
              <a:rPr lang="en-US" altLang="ko-KR" baseline="-25000" dirty="0" smtClean="0">
                <a:latin typeface="Times New Roman" pitchFamily="18" charset="0"/>
              </a:rPr>
              <a:t>2</a:t>
            </a:r>
            <a:r>
              <a:rPr lang="en-US" altLang="ko-KR" dirty="0" smtClean="0">
                <a:latin typeface="Times New Roman" pitchFamily="18" charset="0"/>
              </a:rPr>
              <a:t>CO</a:t>
            </a:r>
            <a:r>
              <a:rPr lang="en-US" altLang="ko-KR" baseline="-25000" dirty="0" smtClean="0">
                <a:latin typeface="Times New Roman" pitchFamily="18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49275"/>
            <a:ext cx="8229600" cy="575945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6-4. </a:t>
            </a:r>
            <a:r>
              <a:rPr lang="en-US" altLang="ko-KR" dirty="0" err="1" smtClean="0">
                <a:latin typeface="Times New Roman" pitchFamily="18" charset="0"/>
              </a:rPr>
              <a:t>Humic</a:t>
            </a:r>
            <a:r>
              <a:rPr lang="en-US" altLang="ko-KR" dirty="0" smtClean="0">
                <a:latin typeface="Times New Roman" pitchFamily="18" charset="0"/>
              </a:rPr>
              <a:t>/</a:t>
            </a:r>
            <a:r>
              <a:rPr lang="en-US" altLang="ko-KR" dirty="0" err="1" smtClean="0">
                <a:latin typeface="Times New Roman" pitchFamily="18" charset="0"/>
              </a:rPr>
              <a:t>Fulvic</a:t>
            </a:r>
            <a:r>
              <a:rPr lang="en-US" altLang="ko-KR" dirty="0" smtClean="0">
                <a:latin typeface="Times New Roman" pitchFamily="18" charset="0"/>
              </a:rPr>
              <a:t> Acids</a:t>
            </a:r>
          </a:p>
          <a:p>
            <a:pPr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Non-</a:t>
            </a:r>
            <a:r>
              <a:rPr lang="en-US" altLang="ko-KR" dirty="0" err="1" smtClean="0">
                <a:latin typeface="Times New Roman" pitchFamily="18" charset="0"/>
              </a:rPr>
              <a:t>humic</a:t>
            </a:r>
            <a:r>
              <a:rPr lang="en-US" altLang="ko-KR" dirty="0" smtClean="0">
                <a:latin typeface="Times New Roman" pitchFamily="18" charset="0"/>
              </a:rPr>
              <a:t> substances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Organic compounds having definite physical and chemical characteristics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Proteins, </a:t>
            </a:r>
            <a:r>
              <a:rPr lang="en-US" altLang="ko-KR" dirty="0" err="1" smtClean="0">
                <a:latin typeface="Times New Roman" pitchFamily="18" charset="0"/>
              </a:rPr>
              <a:t>aldehydes</a:t>
            </a:r>
            <a:r>
              <a:rPr lang="en-US" altLang="ko-KR" dirty="0" smtClean="0">
                <a:latin typeface="Times New Roman" pitchFamily="18" charset="0"/>
              </a:rPr>
              <a:t>, carbohydrates, amino acids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(easily) Biodegradable</a:t>
            </a:r>
          </a:p>
          <a:p>
            <a:pPr lvl="1" eaLnBrk="1" hangingPunct="1">
              <a:defRPr/>
            </a:pPr>
            <a:r>
              <a:rPr lang="en-US" altLang="ko-KR" dirty="0" err="1" smtClean="0">
                <a:latin typeface="Times New Roman" pitchFamily="18" charset="0"/>
              </a:rPr>
              <a:t>Humic</a:t>
            </a:r>
            <a:r>
              <a:rPr lang="en-US" altLang="ko-KR" dirty="0" smtClean="0">
                <a:latin typeface="Times New Roman" pitchFamily="18" charset="0"/>
              </a:rPr>
              <a:t> substances: biologically refractive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Acidic, dark colored, aromatic, MW 100-more than a few 1,000</a:t>
            </a:r>
          </a:p>
          <a:p>
            <a:pPr lvl="2" eaLnBrk="1" hangingPunct="1">
              <a:defRPr/>
            </a:pPr>
            <a:r>
              <a:rPr lang="en-US" altLang="ko-KR" dirty="0" err="1" smtClean="0">
                <a:latin typeface="Times New Roman" pitchFamily="18" charset="0"/>
              </a:rPr>
              <a:t>Fulvic</a:t>
            </a:r>
            <a:r>
              <a:rPr lang="en-US" altLang="ko-KR" dirty="0" smtClean="0">
                <a:latin typeface="Times New Roman" pitchFamily="18" charset="0"/>
              </a:rPr>
              <a:t> acids: soluble in both acids and bases, lowest MW </a:t>
            </a:r>
            <a:r>
              <a:rPr lang="en-US" altLang="ko-KR" dirty="0" err="1" smtClean="0">
                <a:latin typeface="Times New Roman" pitchFamily="18" charset="0"/>
              </a:rPr>
              <a:t>masterial</a:t>
            </a:r>
            <a:r>
              <a:rPr lang="en-US" altLang="ko-KR" dirty="0" smtClean="0">
                <a:latin typeface="Times New Roman" pitchFamily="18" charset="0"/>
              </a:rPr>
              <a:t> in </a:t>
            </a:r>
            <a:r>
              <a:rPr lang="en-US" altLang="ko-KR" dirty="0" err="1" smtClean="0">
                <a:latin typeface="Times New Roman" pitchFamily="18" charset="0"/>
              </a:rPr>
              <a:t>humic</a:t>
            </a:r>
            <a:r>
              <a:rPr lang="en-US" altLang="ko-KR" dirty="0" smtClean="0">
                <a:latin typeface="Times New Roman" pitchFamily="18" charset="0"/>
              </a:rPr>
              <a:t> substances</a:t>
            </a:r>
          </a:p>
          <a:p>
            <a:pPr lvl="2" eaLnBrk="1" hangingPunct="1">
              <a:defRPr/>
            </a:pPr>
            <a:r>
              <a:rPr lang="en-US" altLang="ko-KR" dirty="0" err="1" smtClean="0">
                <a:latin typeface="Times New Roman" pitchFamily="18" charset="0"/>
              </a:rPr>
              <a:t>Humic</a:t>
            </a:r>
            <a:r>
              <a:rPr lang="en-US" altLang="ko-KR" dirty="0" smtClean="0">
                <a:latin typeface="Times New Roman" pitchFamily="18" charset="0"/>
              </a:rPr>
              <a:t> acids: soluble only in basic solutions</a:t>
            </a:r>
          </a:p>
          <a:p>
            <a:pPr lvl="2" eaLnBrk="1" hangingPunct="1">
              <a:defRPr/>
            </a:pPr>
            <a:r>
              <a:rPr lang="en-US" altLang="ko-KR" dirty="0" err="1" smtClean="0">
                <a:latin typeface="Times New Roman" pitchFamily="18" charset="0"/>
              </a:rPr>
              <a:t>Humin</a:t>
            </a:r>
            <a:r>
              <a:rPr lang="en-US" altLang="ko-KR" dirty="0" smtClean="0">
                <a:latin typeface="Times New Roman" pitchFamily="18" charset="0"/>
              </a:rPr>
              <a:t>: insoluble in either acidic or basic solutions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49275"/>
            <a:ext cx="8229600" cy="575945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6-5. pH</a:t>
            </a:r>
          </a:p>
          <a:p>
            <a:pPr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Definition: pH = -log</a:t>
            </a:r>
            <a:r>
              <a:rPr lang="en-US" altLang="ko-KR" baseline="-25000" dirty="0" smtClean="0">
                <a:latin typeface="Times New Roman" pitchFamily="18" charset="0"/>
              </a:rPr>
              <a:t>10</a:t>
            </a:r>
            <a:r>
              <a:rPr lang="en-US" altLang="ko-KR" dirty="0" smtClean="0">
                <a:latin typeface="Times New Roman" pitchFamily="18" charset="0"/>
              </a:rPr>
              <a:t>a</a:t>
            </a:r>
            <a:r>
              <a:rPr lang="en-US" altLang="ko-KR" baseline="-25000" dirty="0" smtClean="0">
                <a:latin typeface="Times New Roman" pitchFamily="18" charset="0"/>
              </a:rPr>
              <a:t>H+</a:t>
            </a: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Significance: Controls the following processes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Dissolution and precipitation of most minerals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Acid-base </a:t>
            </a:r>
            <a:r>
              <a:rPr lang="en-US" altLang="ko-KR" dirty="0" err="1" smtClean="0">
                <a:latin typeface="Times New Roman" pitchFamily="18" charset="0"/>
              </a:rPr>
              <a:t>equilibria</a:t>
            </a:r>
            <a:endParaRPr lang="en-US" altLang="ko-KR" dirty="0" smtClean="0">
              <a:latin typeface="Times New Roman" pitchFamily="18" charset="0"/>
            </a:endParaRP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Adsorption and desorption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Biologically mediated process</a:t>
            </a:r>
          </a:p>
          <a:p>
            <a:pPr lvl="2" eaLnBrk="1" hangingPunct="1">
              <a:defRPr/>
            </a:pPr>
            <a:r>
              <a:rPr lang="en-US" altLang="ko-KR" dirty="0" err="1" smtClean="0">
                <a:latin typeface="Times New Roman" pitchFamily="18" charset="0"/>
              </a:rPr>
              <a:t>Redox</a:t>
            </a:r>
            <a:r>
              <a:rPr lang="en-US" altLang="ko-KR" dirty="0" smtClean="0">
                <a:latin typeface="Times New Roman" pitchFamily="18" charset="0"/>
              </a:rPr>
              <a:t> reactions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Show a few example reactions</a:t>
            </a: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See Fig. 5.1 on p.151 for pH probe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49275"/>
            <a:ext cx="8229600" cy="575945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6-6. Carbonic Acids</a:t>
            </a:r>
          </a:p>
          <a:p>
            <a:pPr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Carbon dioxide </a:t>
            </a:r>
            <a:r>
              <a:rPr lang="en-US" altLang="ko-KR" dirty="0" err="1" smtClean="0">
                <a:latin typeface="Times New Roman" pitchFamily="18" charset="0"/>
              </a:rPr>
              <a:t>equilibria</a:t>
            </a: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Dissociation of carbonic acids</a:t>
            </a:r>
          </a:p>
          <a:p>
            <a:pPr lvl="1"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See</a:t>
            </a:r>
            <a:r>
              <a:rPr lang="ko-KR" altLang="en-US" dirty="0" smtClean="0">
                <a:latin typeface="Times New Roman" pitchFamily="18" charset="0"/>
              </a:rPr>
              <a:t> </a:t>
            </a:r>
            <a:r>
              <a:rPr lang="en-US" altLang="ko-KR" dirty="0" smtClean="0">
                <a:latin typeface="Times New Roman" pitchFamily="18" charset="0"/>
              </a:rPr>
              <a:t>p.153-155, </a:t>
            </a:r>
            <a:r>
              <a:rPr lang="en-US" altLang="ko-KR" dirty="0" err="1" smtClean="0">
                <a:latin typeface="Times New Roman" pitchFamily="18" charset="0"/>
              </a:rPr>
              <a:t>eqns</a:t>
            </a:r>
            <a:r>
              <a:rPr lang="en-US" altLang="ko-KR" dirty="0" smtClean="0">
                <a:latin typeface="Times New Roman" pitchFamily="18" charset="0"/>
              </a:rPr>
              <a:t> (5.12) –(5.26)</a:t>
            </a:r>
          </a:p>
          <a:p>
            <a:pPr lvl="1"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Can you draw Fig.5.2 on p.156 ?</a:t>
            </a:r>
          </a:p>
          <a:p>
            <a:pPr lvl="1"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49275"/>
            <a:ext cx="8229600" cy="575945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6-7. pH of Water in </a:t>
            </a:r>
            <a:r>
              <a:rPr lang="en-US" altLang="ko-KR" dirty="0" err="1" smtClean="0">
                <a:latin typeface="Times New Roman" pitchFamily="18" charset="0"/>
              </a:rPr>
              <a:t>Equil</a:t>
            </a:r>
            <a:r>
              <a:rPr lang="en-US" altLang="ko-KR" dirty="0" smtClean="0">
                <a:latin typeface="Times New Roman" pitchFamily="18" charset="0"/>
              </a:rPr>
              <a:t>. w/ Various P</a:t>
            </a:r>
            <a:r>
              <a:rPr lang="en-US" altLang="ko-KR" baseline="-25000" dirty="0" smtClean="0">
                <a:latin typeface="Times New Roman" pitchFamily="18" charset="0"/>
              </a:rPr>
              <a:t>CO2</a:t>
            </a:r>
          </a:p>
          <a:p>
            <a:pPr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Refer eqn. (5.27) on p.158.</a:t>
            </a:r>
          </a:p>
          <a:p>
            <a:pPr lvl="1"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Controls on P</a:t>
            </a:r>
            <a:r>
              <a:rPr lang="en-US" altLang="ko-KR" baseline="-25000" dirty="0" smtClean="0">
                <a:latin typeface="Times New Roman" pitchFamily="18" charset="0"/>
              </a:rPr>
              <a:t>CO2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See Table 5.3 on p.157</a:t>
            </a:r>
          </a:p>
          <a:p>
            <a:pPr lvl="1"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Respiration coefficient (RC)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RC=(CO</a:t>
            </a:r>
            <a:r>
              <a:rPr lang="en-US" altLang="ko-KR" baseline="-25000" dirty="0" smtClean="0">
                <a:latin typeface="Times New Roman" pitchFamily="18" charset="0"/>
              </a:rPr>
              <a:t>2</a:t>
            </a:r>
            <a:r>
              <a:rPr lang="en-US" altLang="ko-KR" dirty="0" smtClean="0">
                <a:latin typeface="Times New Roman" pitchFamily="18" charset="0"/>
              </a:rPr>
              <a:t> produced/O</a:t>
            </a:r>
            <a:r>
              <a:rPr lang="en-US" altLang="ko-KR" baseline="-25000" dirty="0" smtClean="0">
                <a:latin typeface="Times New Roman" pitchFamily="18" charset="0"/>
              </a:rPr>
              <a:t>2</a:t>
            </a:r>
            <a:r>
              <a:rPr lang="en-US" altLang="ko-KR" dirty="0" smtClean="0">
                <a:latin typeface="Times New Roman" pitchFamily="18" charset="0"/>
              </a:rPr>
              <a:t> consumed)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49275"/>
            <a:ext cx="8229600" cy="575945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6-8. Acidity</a:t>
            </a:r>
            <a:endParaRPr lang="en-US" altLang="ko-KR" baseline="-25000" dirty="0" smtClean="0">
              <a:latin typeface="Times New Roman" pitchFamily="18" charset="0"/>
            </a:endParaRPr>
          </a:p>
          <a:p>
            <a:pPr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Definition: Capacity of water to produce (or donate) proton</a:t>
            </a:r>
          </a:p>
          <a:p>
            <a:pPr lvl="1"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Causes:</a:t>
            </a:r>
            <a:endParaRPr lang="en-US" altLang="ko-KR" baseline="-25000" dirty="0" smtClean="0">
              <a:latin typeface="Times New Roman" pitchFamily="18" charset="0"/>
            </a:endParaRP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Acids: HSO</a:t>
            </a:r>
            <a:r>
              <a:rPr lang="en-US" altLang="ko-KR" baseline="-25000" dirty="0" smtClean="0">
                <a:latin typeface="Times New Roman" pitchFamily="18" charset="0"/>
              </a:rPr>
              <a:t>4</a:t>
            </a:r>
            <a:r>
              <a:rPr lang="en-US" altLang="ko-KR" baseline="30000" dirty="0" smtClean="0">
                <a:latin typeface="Times New Roman" pitchFamily="18" charset="0"/>
              </a:rPr>
              <a:t>-</a:t>
            </a:r>
            <a:r>
              <a:rPr lang="en-US" altLang="ko-KR" dirty="0" smtClean="0">
                <a:latin typeface="Times New Roman" pitchFamily="18" charset="0"/>
              </a:rPr>
              <a:t> = H</a:t>
            </a:r>
            <a:r>
              <a:rPr lang="en-US" altLang="ko-KR" baseline="30000" dirty="0" smtClean="0">
                <a:latin typeface="Times New Roman" pitchFamily="18" charset="0"/>
              </a:rPr>
              <a:t>+</a:t>
            </a:r>
            <a:r>
              <a:rPr lang="en-US" altLang="ko-KR" dirty="0" smtClean="0">
                <a:latin typeface="Times New Roman" pitchFamily="18" charset="0"/>
              </a:rPr>
              <a:t> + SO</a:t>
            </a:r>
            <a:r>
              <a:rPr lang="en-US" altLang="ko-KR" baseline="-25000" dirty="0" smtClean="0">
                <a:latin typeface="Times New Roman" pitchFamily="18" charset="0"/>
              </a:rPr>
              <a:t>4</a:t>
            </a:r>
            <a:r>
              <a:rPr lang="en-US" altLang="ko-KR" baseline="30000" dirty="0" smtClean="0">
                <a:latin typeface="Times New Roman" pitchFamily="18" charset="0"/>
              </a:rPr>
              <a:t>2-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Salts of strong acids and weak bases: NH</a:t>
            </a:r>
            <a:r>
              <a:rPr lang="en-US" altLang="ko-KR" baseline="-25000" dirty="0" smtClean="0">
                <a:latin typeface="Times New Roman" pitchFamily="18" charset="0"/>
              </a:rPr>
              <a:t>4</a:t>
            </a:r>
            <a:r>
              <a:rPr lang="en-US" altLang="ko-KR" dirty="0" smtClean="0">
                <a:latin typeface="Times New Roman" pitchFamily="18" charset="0"/>
              </a:rPr>
              <a:t>Cl + H</a:t>
            </a:r>
            <a:r>
              <a:rPr lang="en-US" altLang="ko-KR" baseline="-25000" dirty="0" smtClean="0">
                <a:latin typeface="Times New Roman" pitchFamily="18" charset="0"/>
              </a:rPr>
              <a:t>2</a:t>
            </a:r>
            <a:r>
              <a:rPr lang="en-US" altLang="ko-KR" dirty="0" smtClean="0">
                <a:latin typeface="Times New Roman" pitchFamily="18" charset="0"/>
              </a:rPr>
              <a:t>O = NH</a:t>
            </a:r>
            <a:r>
              <a:rPr lang="en-US" altLang="ko-KR" baseline="-25000" dirty="0" smtClean="0">
                <a:latin typeface="Times New Roman" pitchFamily="18" charset="0"/>
              </a:rPr>
              <a:t>4</a:t>
            </a:r>
            <a:r>
              <a:rPr lang="en-US" altLang="ko-KR" dirty="0" smtClean="0">
                <a:latin typeface="Times New Roman" pitchFamily="18" charset="0"/>
              </a:rPr>
              <a:t>OH + H</a:t>
            </a:r>
            <a:r>
              <a:rPr lang="en-US" altLang="ko-KR" baseline="30000" dirty="0" smtClean="0">
                <a:latin typeface="Times New Roman" pitchFamily="18" charset="0"/>
              </a:rPr>
              <a:t>+</a:t>
            </a:r>
            <a:r>
              <a:rPr lang="en-US" altLang="ko-KR" dirty="0" smtClean="0">
                <a:latin typeface="Times New Roman" pitchFamily="18" charset="0"/>
              </a:rPr>
              <a:t> + </a:t>
            </a:r>
            <a:r>
              <a:rPr lang="en-US" altLang="ko-KR" dirty="0" err="1" smtClean="0">
                <a:latin typeface="Times New Roman" pitchFamily="18" charset="0"/>
              </a:rPr>
              <a:t>Cl</a:t>
            </a:r>
            <a:r>
              <a:rPr lang="en-US" altLang="ko-KR" baseline="30000" dirty="0" smtClean="0">
                <a:latin typeface="Times New Roman" pitchFamily="18" charset="0"/>
              </a:rPr>
              <a:t>-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Hydrolysis of metals: Al</a:t>
            </a:r>
            <a:r>
              <a:rPr lang="en-US" altLang="ko-KR" baseline="30000" dirty="0" smtClean="0">
                <a:latin typeface="Times New Roman" pitchFamily="18" charset="0"/>
              </a:rPr>
              <a:t>3+</a:t>
            </a:r>
            <a:r>
              <a:rPr lang="en-US" altLang="ko-KR" dirty="0" smtClean="0">
                <a:latin typeface="Times New Roman" pitchFamily="18" charset="0"/>
              </a:rPr>
              <a:t> + H</a:t>
            </a:r>
            <a:r>
              <a:rPr lang="en-US" altLang="ko-KR" baseline="-25000" dirty="0" smtClean="0">
                <a:latin typeface="Times New Roman" pitchFamily="18" charset="0"/>
              </a:rPr>
              <a:t>2</a:t>
            </a:r>
            <a:r>
              <a:rPr lang="en-US" altLang="ko-KR" dirty="0" smtClean="0">
                <a:latin typeface="Times New Roman" pitchFamily="18" charset="0"/>
              </a:rPr>
              <a:t>O = AlOH</a:t>
            </a:r>
            <a:r>
              <a:rPr lang="en-US" altLang="ko-KR" baseline="30000" dirty="0" smtClean="0">
                <a:latin typeface="Times New Roman" pitchFamily="18" charset="0"/>
              </a:rPr>
              <a:t>2+</a:t>
            </a:r>
            <a:r>
              <a:rPr lang="en-US" altLang="ko-KR" dirty="0" smtClean="0">
                <a:latin typeface="Times New Roman" pitchFamily="18" charset="0"/>
              </a:rPr>
              <a:t> + H</a:t>
            </a:r>
            <a:r>
              <a:rPr lang="en-US" altLang="ko-KR" baseline="30000" dirty="0" smtClean="0">
                <a:latin typeface="Times New Roman" pitchFamily="18" charset="0"/>
              </a:rPr>
              <a:t>+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Oxidation &amp; Hydrolysis: Fe</a:t>
            </a:r>
            <a:r>
              <a:rPr lang="en-US" altLang="ko-KR" baseline="30000" dirty="0" smtClean="0">
                <a:latin typeface="Times New Roman" pitchFamily="18" charset="0"/>
              </a:rPr>
              <a:t>2+</a:t>
            </a:r>
            <a:r>
              <a:rPr lang="en-US" altLang="ko-KR" dirty="0" smtClean="0">
                <a:latin typeface="Times New Roman" pitchFamily="18" charset="0"/>
              </a:rPr>
              <a:t> +2.5H</a:t>
            </a:r>
            <a:r>
              <a:rPr lang="en-US" altLang="ko-KR" baseline="-25000" dirty="0" smtClean="0">
                <a:latin typeface="Times New Roman" pitchFamily="18" charset="0"/>
              </a:rPr>
              <a:t>2</a:t>
            </a:r>
            <a:r>
              <a:rPr lang="en-US" altLang="ko-KR" dirty="0" smtClean="0">
                <a:latin typeface="Times New Roman" pitchFamily="18" charset="0"/>
              </a:rPr>
              <a:t>O + 0.25O</a:t>
            </a:r>
            <a:r>
              <a:rPr lang="en-US" altLang="ko-KR" baseline="-25000" dirty="0" smtClean="0">
                <a:latin typeface="Times New Roman" pitchFamily="18" charset="0"/>
              </a:rPr>
              <a:t>2</a:t>
            </a:r>
            <a:r>
              <a:rPr lang="en-US" altLang="ko-KR" dirty="0" smtClean="0">
                <a:latin typeface="Times New Roman" pitchFamily="18" charset="0"/>
              </a:rPr>
              <a:t> = Fe(OH)</a:t>
            </a:r>
            <a:r>
              <a:rPr lang="en-US" altLang="ko-KR" baseline="-25000" dirty="0" smtClean="0">
                <a:latin typeface="Times New Roman" pitchFamily="18" charset="0"/>
              </a:rPr>
              <a:t>3</a:t>
            </a:r>
            <a:r>
              <a:rPr lang="en-US" altLang="ko-KR" dirty="0" smtClean="0">
                <a:latin typeface="Times New Roman" pitchFamily="18" charset="0"/>
              </a:rPr>
              <a:t> + 2H</a:t>
            </a:r>
            <a:r>
              <a:rPr lang="en-US" altLang="ko-KR" baseline="30000" dirty="0" smtClean="0">
                <a:latin typeface="Times New Roman" pitchFamily="18" charset="0"/>
              </a:rPr>
              <a:t>+</a:t>
            </a:r>
          </a:p>
          <a:p>
            <a:pPr lvl="1"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49275"/>
            <a:ext cx="8229600" cy="5759450"/>
          </a:xfrm>
        </p:spPr>
        <p:txBody>
          <a:bodyPr>
            <a:normAutofit fontScale="92500" lnSpcReduction="10000"/>
          </a:bodyPr>
          <a:lstStyle/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Significance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Attacking geological material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Increase </a:t>
            </a:r>
            <a:r>
              <a:rPr lang="en-US" altLang="ko-KR" dirty="0" err="1" smtClean="0">
                <a:latin typeface="Times New Roman" pitchFamily="18" charset="0"/>
              </a:rPr>
              <a:t>solubilities</a:t>
            </a:r>
            <a:r>
              <a:rPr lang="en-US" altLang="ko-KR" dirty="0" smtClean="0">
                <a:latin typeface="Times New Roman" pitchFamily="18" charset="0"/>
              </a:rPr>
              <a:t> of (hazardous) metals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Limit water resources usage</a:t>
            </a:r>
          </a:p>
          <a:p>
            <a:pPr lvl="1"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Measurement</a:t>
            </a:r>
            <a:endParaRPr lang="en-US" altLang="ko-KR" baseline="-25000" dirty="0" smtClean="0">
              <a:latin typeface="Times New Roman" pitchFamily="18" charset="0"/>
            </a:endParaRP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Titration by 0.02N </a:t>
            </a:r>
            <a:r>
              <a:rPr lang="en-US" altLang="ko-KR" dirty="0" err="1" smtClean="0">
                <a:latin typeface="Times New Roman" pitchFamily="18" charset="0"/>
              </a:rPr>
              <a:t>NaOH</a:t>
            </a:r>
            <a:r>
              <a:rPr lang="en-US" altLang="ko-KR" dirty="0" smtClean="0">
                <a:latin typeface="Times New Roman" pitchFamily="18" charset="0"/>
              </a:rPr>
              <a:t> (EPA) or 0.0248N </a:t>
            </a:r>
            <a:r>
              <a:rPr lang="en-US" altLang="ko-KR" dirty="0" err="1" smtClean="0">
                <a:latin typeface="Times New Roman" pitchFamily="18" charset="0"/>
              </a:rPr>
              <a:t>NaOH</a:t>
            </a:r>
            <a:r>
              <a:rPr lang="en-US" altLang="ko-KR" dirty="0" smtClean="0">
                <a:latin typeface="Times New Roman" pitchFamily="18" charset="0"/>
              </a:rPr>
              <a:t> (USGS)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End points: pH = 8.3</a:t>
            </a:r>
          </a:p>
          <a:p>
            <a:pPr lvl="1"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Reports as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mg/L H</a:t>
            </a:r>
            <a:r>
              <a:rPr lang="en-US" altLang="ko-KR" baseline="30000" dirty="0" smtClean="0">
                <a:latin typeface="Times New Roman" pitchFamily="18" charset="0"/>
              </a:rPr>
              <a:t>+</a:t>
            </a:r>
          </a:p>
          <a:p>
            <a:pPr lvl="2" eaLnBrk="1" hangingPunct="1">
              <a:defRPr/>
            </a:pPr>
            <a:r>
              <a:rPr lang="en-US" altLang="ko-KR" dirty="0" err="1" smtClean="0">
                <a:latin typeface="Times New Roman" pitchFamily="18" charset="0"/>
              </a:rPr>
              <a:t>meq</a:t>
            </a:r>
            <a:r>
              <a:rPr lang="en-US" altLang="ko-KR" dirty="0" smtClean="0">
                <a:latin typeface="Times New Roman" pitchFamily="18" charset="0"/>
              </a:rPr>
              <a:t>/L H</a:t>
            </a:r>
            <a:r>
              <a:rPr lang="en-US" altLang="ko-KR" baseline="30000" dirty="0" smtClean="0">
                <a:latin typeface="Times New Roman" pitchFamily="18" charset="0"/>
              </a:rPr>
              <a:t>+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mg/L CaCO3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mg/L H2SO4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흐름">
  <a:themeElements>
    <a:clrScheme name="흐름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흐름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흐름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흐름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893</TotalTime>
  <Words>1117</Words>
  <Application>Microsoft Office PowerPoint</Application>
  <PresentationFormat>화면 슬라이드 쇼(4:3)</PresentationFormat>
  <Paragraphs>162</Paragraphs>
  <Slides>17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18" baseType="lpstr">
      <vt:lpstr>흐름</vt:lpstr>
      <vt:lpstr>Ch. 6. ACIDS &amp; BASES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KWNU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 3. KINETIC VS. EQUILIBRIUM MODELING</dc:title>
  <dc:creator>JYU</dc:creator>
  <cp:lastModifiedBy>jyy</cp:lastModifiedBy>
  <cp:revision>46</cp:revision>
  <dcterms:created xsi:type="dcterms:W3CDTF">2011-10-08T11:25:43Z</dcterms:created>
  <dcterms:modified xsi:type="dcterms:W3CDTF">2014-05-30T07:00:41Z</dcterms:modified>
</cp:coreProperties>
</file>